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5143500" cx="9144000"/>
  <p:notesSz cx="6858000" cy="9144000"/>
  <p:embeddedFontLst>
    <p:embeddedFont>
      <p:font typeface="Roboto"/>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mber Te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20T10:48:25.131">
    <p:pos x="2481" y="461"/>
    <p:text>add notebook link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pringboard.com/blog/data-science/lp-machine-learning-unsupervised-learning-supervised-learning/#:~:text=One%20practical%20example%20of%20supervised,houses%2C%20i.e.%20the%20corresponding%20label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pringboard.com/blog/data-science/lp-machine-learning-unsupervised-learning-supervised-learning/#:~:text=One%20practical%20example%20of%20supervised,houses%2C%20i.e.%20the%20corresponding%20label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advice/0/how-can-you-use-unsupervised-learning-improve#:~:text=Unsupervised%20learning%20revolutionizes%20customer%20segmentation,it%20easier%20to%20identify%20trend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harish_6956/what-is-machine-learning-deep-learning-7788604004da"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a-gentle-introduction-to-hallucinations-in-large-language-models/" TargetMode="External"/><Relationship Id="rId3" Type="http://schemas.openxmlformats.org/officeDocument/2006/relationships/hyperlink" Target="https://www.mygreatlearning.com/blog/prompt-engineering-complete-guide/#:~:text=Prompt%20engineering%20involves%20crafting%20precise,shape%20its%20behavior%20and%20output"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hdata.io/blog/how-to-use-ml-for-credit-scoring-decisioni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eaglobal.com/reeacnt/uploads/2020/09/sentiment_landing_whitepaper.pdf"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1GYGORE2C_lNuvrIwGC9YFzSekqzlow8/edit#slide=id.p43"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data-leakage-machine-learni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WurfW8OWRqjiSmzmwOW71iN6CEShkbfOnyETqTvf6BE/edit#slide=id.g5c6d0d8677_0_239" TargetMode="External"/><Relationship Id="rId3" Type="http://schemas.openxmlformats.org/officeDocument/2006/relationships/hyperlink" Target="https://towardsdatascience.com/model-parameters-and-hyperparameters-in-machine-learning-what-is-the-difference-702d30970f6#:~:text=Model%20Parameters%3A%20These%20are%20the,a%20model%20with%20optimal%20performance"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3/everything-you-need-to-know-about-machine-learning/"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3/everything-you-need-to-know-about-machine-learning/"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th.stackexchange.com/questions/3500898/understanding-the-least-squares-regression-formula"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s.stackexchange.com/questions/4220/can-a-probability-distribution-value-exceeding-1-be-ok"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d810b239ed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1d810b239ed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Machine learning is about extracting knowledge from data. It is a research field at the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intersection of statistics, artificial intelligence, and computer science and is also</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known as predictive analytics or statistical learning. The application of machine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learning methods has in recent years become ubiquitous in everyday life. From automatic</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recommendations of which movies to watch, to what food to order or which</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products to buy, to personalized online radio and recognizing your friends in your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photos, many modern websites and devices have machine learning algorithms at their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core. When you look at a complex website like Facebook, Amazon, or Netflix, it is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very likely that every part of the site contains multiple machine learning models.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Outside of commercial applications, machine learning has had a tremendous influence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on the way data-driven research is done today. The tools introduced in this book</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have been applied to diverse scientific problems such as understanding stars, finding</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distant planets, discovering new particles, analyzing DNA sequences, and providing</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personalized cancer treatments.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Your application doesn’t need to be as large-scale or world-changing as these examples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in order to benefit from machine learning, though. In this chapter, we will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explain why machine learning has become so popular and discuss what kinds of</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problems can be solved using machine learning. Then, we will show you how to build</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your first machine learning model, introducing important concepts along the way.</a:t>
            </a:r>
            <a:endParaRPr sz="1400">
              <a:solidFill>
                <a:schemeClr val="dk1"/>
              </a:solidFill>
            </a:endParaRPr>
          </a:p>
          <a:p>
            <a:pPr indent="0" lvl="0" marL="0" rtl="0" algn="l">
              <a:lnSpc>
                <a:spcPct val="100000"/>
              </a:lnSpc>
              <a:spcBef>
                <a:spcPts val="0"/>
              </a:spcBef>
              <a:spcAft>
                <a:spcPts val="0"/>
              </a:spcAft>
              <a:buSzPts val="1100"/>
              <a:buNone/>
            </a:pPr>
            <a:r>
              <a:t/>
            </a:r>
            <a:endParaRPr sz="17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0d46b24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90d46b2475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u="sng">
                <a:solidFill>
                  <a:schemeClr val="hlink"/>
                </a:solidFill>
                <a:hlinkClick r:id="rId2"/>
              </a:rPr>
              <a:t>https://www.springboard.com/blog/data-science/lp-machine-learning-unsupervised-learning-supervised-learning/#:~:text=One%20practical%20example%20of%20supervised,houses%2C%20i.e.%20the%20corresponding%20labels</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90d46b247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290d46b2475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https://www.springboard.com/blog/data-science/lp-machine-learning-unsupervised-learning-supervised-learning/#:~:text=One%20practical%20example%20of%20supervised,houses%2C%20i.e.%20the%20corresponding%20labels.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d810b239e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1d810b239ed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u="sng">
                <a:solidFill>
                  <a:schemeClr val="hlink"/>
                </a:solidFill>
                <a:hlinkClick r:id="rId2"/>
              </a:rPr>
              <a:t>https://www.springboard.com/blog/data-science/lp-machine-learning-unsupervised-learning-supervised-learning/#:~:text=One%20practical%20example%20of%20supervised,houses%2C%20i.e.%20the%20corresponding%20labels</a:t>
            </a:r>
            <a:r>
              <a:rPr lang="en"/>
              <a:t>.</a:t>
            </a:r>
            <a:endParaRPr/>
          </a:p>
          <a:p>
            <a:pPr indent="-333375" lvl="0" marL="457200" rtl="0" algn="l">
              <a:spcBef>
                <a:spcPts val="0"/>
              </a:spcBef>
              <a:spcAft>
                <a:spcPts val="0"/>
              </a:spcAft>
              <a:buClr>
                <a:schemeClr val="dk1"/>
              </a:buClr>
              <a:buSzPts val="1650"/>
              <a:buChar char="-"/>
            </a:pPr>
            <a:r>
              <a:rPr lang="en" sz="1650">
                <a:solidFill>
                  <a:schemeClr val="dk1"/>
                </a:solidFill>
              </a:rPr>
              <a:t>Titanic dataset </a:t>
            </a:r>
            <a:endParaRPr sz="1650">
              <a:solidFill>
                <a:schemeClr val="dk1"/>
              </a:solidFill>
            </a:endParaRPr>
          </a:p>
          <a:p>
            <a:pPr indent="-333375" lvl="0" marL="457200" rtl="0" algn="l">
              <a:spcBef>
                <a:spcPts val="0"/>
              </a:spcBef>
              <a:spcAft>
                <a:spcPts val="0"/>
              </a:spcAft>
              <a:buClr>
                <a:schemeClr val="dk1"/>
              </a:buClr>
              <a:buSzPts val="1650"/>
              <a:buChar char="-"/>
            </a:pPr>
            <a:r>
              <a:rPr lang="en" sz="1650">
                <a:solidFill>
                  <a:schemeClr val="dk1"/>
                </a:solidFill>
              </a:rPr>
              <a:t>Spam filtering (add photo) </a:t>
            </a:r>
            <a:endParaRPr sz="1650">
              <a:solidFill>
                <a:schemeClr val="dk1"/>
              </a:solidFill>
            </a:endParaRPr>
          </a:p>
          <a:p>
            <a:pPr indent="-333375" lvl="0" marL="457200" rtl="0" algn="l">
              <a:spcBef>
                <a:spcPts val="0"/>
              </a:spcBef>
              <a:spcAft>
                <a:spcPts val="0"/>
              </a:spcAft>
              <a:buClr>
                <a:schemeClr val="dk1"/>
              </a:buClr>
              <a:buSzPts val="1650"/>
              <a:buChar char="-"/>
            </a:pPr>
            <a:r>
              <a:rPr lang="en" sz="1200">
                <a:solidFill>
                  <a:srgbClr val="444444"/>
                </a:solidFill>
                <a:highlight>
                  <a:srgbClr val="FFFFFF"/>
                </a:highlight>
              </a:rPr>
              <a:t>A continuous variable is defined as a variable which can take an uncountable set of values or infinite set of values.</a:t>
            </a:r>
            <a:endParaRPr sz="1200">
              <a:solidFill>
                <a:srgbClr val="444444"/>
              </a:solidFill>
              <a:highlight>
                <a:srgbClr val="FFFFFF"/>
              </a:highlight>
            </a:endParaRPr>
          </a:p>
          <a:p>
            <a:pPr indent="-304800" lvl="0" marL="457200" rtl="0" algn="l">
              <a:spcBef>
                <a:spcPts val="0"/>
              </a:spcBef>
              <a:spcAft>
                <a:spcPts val="0"/>
              </a:spcAft>
              <a:buClr>
                <a:srgbClr val="444444"/>
              </a:buClr>
              <a:buSzPts val="1200"/>
              <a:buChar char="-"/>
            </a:pPr>
            <a:r>
              <a:rPr lang="en" sz="1200">
                <a:solidFill>
                  <a:srgbClr val="444444"/>
                </a:solidFill>
                <a:highlight>
                  <a:srgbClr val="FFFFFF"/>
                </a:highlight>
              </a:rPr>
              <a:t>Categorical </a:t>
            </a:r>
            <a:endParaRPr sz="1200">
              <a:solidFill>
                <a:srgbClr val="444444"/>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91573d390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91573d3903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Sinong mas mabubudol sa kanila? </a:t>
            </a:r>
            <a:endParaRPr/>
          </a:p>
          <a:p>
            <a:pPr indent="-298450" lvl="0" marL="457200" rtl="0" algn="l">
              <a:lnSpc>
                <a:spcPct val="100000"/>
              </a:lnSpc>
              <a:spcBef>
                <a:spcPts val="0"/>
              </a:spcBef>
              <a:spcAft>
                <a:spcPts val="0"/>
              </a:spcAft>
              <a:buSzPts val="1100"/>
              <a:buChar char="-"/>
            </a:pPr>
            <a:r>
              <a:rPr lang="en"/>
              <a:t>Why do you think that? </a:t>
            </a:r>
            <a:endParaRPr/>
          </a:p>
          <a:p>
            <a:pPr indent="-298450" lvl="0" marL="457200" rtl="0" algn="l">
              <a:lnSpc>
                <a:spcPct val="100000"/>
              </a:lnSpc>
              <a:spcBef>
                <a:spcPts val="0"/>
              </a:spcBef>
              <a:spcAft>
                <a:spcPts val="0"/>
              </a:spcAft>
              <a:buSzPts val="1100"/>
              <a:buChar char="-"/>
            </a:pPr>
            <a:r>
              <a:rPr lang="en"/>
              <a:t>What do you think their </a:t>
            </a:r>
            <a:r>
              <a:rPr lang="en"/>
              <a:t>purchase</a:t>
            </a:r>
            <a:r>
              <a:rPr lang="en"/>
              <a:t> behavior or personality is like? </a:t>
            </a:r>
            <a:endParaRPr/>
          </a:p>
          <a:p>
            <a:pPr indent="-298450" lvl="0" marL="457200" rtl="0" algn="l">
              <a:lnSpc>
                <a:spcPct val="100000"/>
              </a:lnSpc>
              <a:spcBef>
                <a:spcPts val="0"/>
              </a:spcBef>
              <a:spcAft>
                <a:spcPts val="0"/>
              </a:spcAft>
              <a:buSzPts val="1100"/>
              <a:buChar char="-"/>
            </a:pPr>
            <a:r>
              <a:rPr lang="en"/>
              <a:t>What kind of </a:t>
            </a:r>
            <a:r>
              <a:rPr lang="en"/>
              <a:t>questions</a:t>
            </a:r>
            <a:r>
              <a:rPr lang="en"/>
              <a:t> would you ask these 4 women to better understand if “mabubudol ba sila”?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1573d390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91573d3903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https://www.springboard.com/blog/data-science/lp-machine-learning-unsupervised-learning-supervised-learning/#:~:text=One%20practical%20example%20of%20supervised,houses%2C%20i.e.%20the%20corresponding%20labels.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1573d390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291573d3903_2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u="sng">
                <a:solidFill>
                  <a:schemeClr val="hlink"/>
                </a:solidFill>
                <a:hlinkClick r:id="rId2"/>
              </a:rPr>
              <a:t>https://www.linkedin.com/advice/0/how-can-you-use-unsupervised-learning-improve#:~:text=Unsupervised%20learning%20revolutionizes%20customer%20segmentation,it%20easier%20to%20identify%20trends</a:t>
            </a:r>
            <a:r>
              <a:rPr lang="en"/>
              <a:t>. </a:t>
            </a:r>
            <a:endParaRPr/>
          </a:p>
          <a:p>
            <a:pPr indent="-298450" lvl="0" marL="457200" rtl="0" algn="l">
              <a:spcBef>
                <a:spcPts val="0"/>
              </a:spcBef>
              <a:spcAft>
                <a:spcPts val="0"/>
              </a:spcAft>
              <a:buSzPts val="1100"/>
              <a:buChar char="-"/>
            </a:pPr>
            <a:r>
              <a:rPr lang="en" sz="1500">
                <a:solidFill>
                  <a:schemeClr val="dk1"/>
                </a:solidFill>
              </a:rPr>
              <a:t>grouping customers based on behavior and preferences, using clustering algorithms like K-means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Clustering is a powerful technique for customer segmentation because it can reveal hidden segments that you might not have thought of or that are not obvious from the data.</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Recommendation engine </a:t>
            </a:r>
            <a:endParaRPr sz="15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0d46b24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90d46b2475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Spam </a:t>
            </a:r>
            <a:r>
              <a:rPr lang="en"/>
              <a:t>filtering</a:t>
            </a:r>
            <a:r>
              <a:rPr lang="en"/>
              <a:t> can be both depending on the dataset that you have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16c92bc50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2916c92bc50_6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1573d390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91573d3903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916c92bc50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2916c92bc50_6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In general, a learning problem considers a set of n samples of data and then tries to </a:t>
            </a:r>
            <a:r>
              <a:rPr b="1" lang="en" sz="1400">
                <a:solidFill>
                  <a:schemeClr val="dk1"/>
                </a:solidFill>
              </a:rPr>
              <a:t>predict properties of unknown data.</a:t>
            </a:r>
            <a:r>
              <a:rPr lang="en" sz="1400">
                <a:solidFill>
                  <a:schemeClr val="dk1"/>
                </a:solidFill>
              </a:rPr>
              <a:t> If each sample is more than a single number and, for instance, a multi-dimensional entry (aka multivariate data), it is said to have several attributes or features.</a:t>
            </a:r>
            <a:endParaRPr sz="1400">
              <a:solidFill>
                <a:schemeClr val="dk1"/>
              </a:solidFill>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 ML is not just modeling </a:t>
            </a:r>
            <a:endParaRPr/>
          </a:p>
          <a:p>
            <a:pPr indent="-298450" lvl="0" marL="457200" rtl="0" algn="l">
              <a:lnSpc>
                <a:spcPct val="100000"/>
              </a:lnSpc>
              <a:spcBef>
                <a:spcPts val="0"/>
              </a:spcBef>
              <a:spcAft>
                <a:spcPts val="0"/>
              </a:spcAft>
              <a:buSzPts val="1100"/>
              <a:buChar char="-"/>
            </a:pPr>
            <a:r>
              <a:rPr lang="en"/>
              <a:t>Data has to be sufficient to answer the problem question</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d810b239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1d810b239e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d810b239e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d810b239ed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u="sng">
                <a:solidFill>
                  <a:schemeClr val="hlink"/>
                </a:solidFill>
                <a:hlinkClick r:id="rId2"/>
              </a:rPr>
              <a:t>https://medium.com/@harish_6956/what-is-machine-learning-deep-learning-7788604004da</a:t>
            </a:r>
            <a:r>
              <a:rPr lang="en" sz="1400">
                <a:solidFill>
                  <a:schemeClr val="dk1"/>
                </a:solidFill>
              </a:rPr>
              <a:t> </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AI - enables machines to think without human intervention</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ML - subset of AI that uses statistical learning algos that learn pattern in data over time</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DL - subset of ML that filters data through multiple layers</a:t>
            </a:r>
            <a:endParaRPr sz="14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917ba0eb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917ba0eb66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u="sng">
                <a:solidFill>
                  <a:schemeClr val="hlink"/>
                </a:solidFill>
                <a:hlinkClick r:id="rId2"/>
              </a:rPr>
              <a:t>https://machinelearningmastery.com/a-gentle-introduction-to-hallucinations-in-large-language-models/</a:t>
            </a:r>
            <a:r>
              <a:rPr lang="en" sz="1400">
                <a:solidFill>
                  <a:schemeClr val="dk1"/>
                </a:solidFill>
              </a:rPr>
              <a:t> </a:t>
            </a:r>
            <a:endParaRPr sz="1400">
              <a:solidFill>
                <a:schemeClr val="dk1"/>
              </a:solidFill>
            </a:endParaRPr>
          </a:p>
          <a:p>
            <a:pPr indent="0" lvl="0" marL="0" rtl="0" algn="l">
              <a:lnSpc>
                <a:spcPct val="100000"/>
              </a:lnSpc>
              <a:spcBef>
                <a:spcPts val="0"/>
              </a:spcBef>
              <a:spcAft>
                <a:spcPts val="0"/>
              </a:spcAft>
              <a:buSzPts val="1100"/>
              <a:buNone/>
            </a:pPr>
            <a:r>
              <a:rPr lang="en" sz="1150">
                <a:solidFill>
                  <a:srgbClr val="555555"/>
                </a:solidFill>
                <a:highlight>
                  <a:srgbClr val="FFFFFF"/>
                </a:highlight>
              </a:rPr>
              <a:t>In the context of LLMs, “hallucination” refers to a phenomenon where the model generates text that is incorrect, nonsensical, or not real. Since LLMs are not databases or search engines, they would not cite where their response is based on. These models generate text as an extrapolation from the prompt you provided. The result of extrapolation is not necessarily supported by any training data, but is the most correlated from the prompt. </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rPr lang="en" sz="1150" u="sng">
                <a:solidFill>
                  <a:schemeClr val="hlink"/>
                </a:solidFill>
                <a:highlight>
                  <a:srgbClr val="FFFFFF"/>
                </a:highlight>
                <a:hlinkClick r:id="rId3"/>
              </a:rPr>
              <a:t>https://www.mygreatlearning.com/blog/prompt-engineering-complete-guide/#:~:text=Prompt%20engineering%20involves%20crafting%20precise,shape%20its%20behavior%20and%20output</a:t>
            </a:r>
            <a:r>
              <a:rPr lang="en" sz="1150">
                <a:solidFill>
                  <a:srgbClr val="555555"/>
                </a:solidFill>
                <a:highlight>
                  <a:srgbClr val="FFFFFF"/>
                </a:highlight>
              </a:rPr>
              <a:t>. </a:t>
            </a:r>
            <a:endParaRPr sz="1150">
              <a:solidFill>
                <a:srgbClr val="555555"/>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d810b239e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d810b239e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Overall differences: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Statistics: Mathematical formalization of relationships between variables, expressed in models that are then tested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Machine learning: Using algorithms to learn from data without necessarily specifying the model at the outset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Goals, broadly, on average are both to learn from data, but they diverge slightly:</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Statistics: Inference (Why is something happening? What is the relationship between variables of interest? What causes economic growth?)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ML: Prediction (What is going to happen next? Will people who do X also do Y? What will be the level of the stock market one month from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STATISTICAL MODEL : </a:t>
            </a:r>
            <a:endParaRPr>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 statistical model is a </a:t>
            </a:r>
            <a:r>
              <a:rPr lang="en" sz="1400">
                <a:solidFill>
                  <a:srgbClr val="4285F4"/>
                </a:solidFill>
              </a:rPr>
              <a:t>mathematical model</a:t>
            </a:r>
            <a:r>
              <a:rPr lang="en" sz="1400">
                <a:solidFill>
                  <a:schemeClr val="dk1"/>
                </a:solidFill>
              </a:rPr>
              <a:t> that embodies a set of </a:t>
            </a:r>
            <a:r>
              <a:rPr lang="en" sz="1400">
                <a:solidFill>
                  <a:srgbClr val="4285F4"/>
                </a:solidFill>
              </a:rPr>
              <a:t>statistical assumptions </a:t>
            </a:r>
            <a:r>
              <a:rPr lang="en" sz="1400">
                <a:solidFill>
                  <a:schemeClr val="dk1"/>
                </a:solidFill>
              </a:rPr>
              <a:t>concerning the generation of </a:t>
            </a:r>
            <a:r>
              <a:rPr lang="en" sz="1400">
                <a:solidFill>
                  <a:srgbClr val="4285F4"/>
                </a:solidFill>
              </a:rPr>
              <a:t>sample data</a:t>
            </a:r>
            <a:r>
              <a:rPr lang="en" sz="1400">
                <a:solidFill>
                  <a:schemeClr val="dk1"/>
                </a:solidFill>
              </a:rPr>
              <a:t> (and similar data from a larger </a:t>
            </a:r>
            <a:r>
              <a:rPr lang="en" sz="1400">
                <a:solidFill>
                  <a:srgbClr val="4285F4"/>
                </a:solidFill>
              </a:rPr>
              <a:t>population</a:t>
            </a:r>
            <a:r>
              <a:rPr lang="en" sz="1400">
                <a:solidFill>
                  <a:schemeClr val="dk1"/>
                </a:solidFill>
              </a:rPr>
              <a:t>). A statistical model represents, often in considerably idealized form, the </a:t>
            </a:r>
            <a:r>
              <a:rPr lang="en" sz="1400">
                <a:solidFill>
                  <a:srgbClr val="4285F4"/>
                </a:solidFill>
              </a:rPr>
              <a:t>data-generating process</a:t>
            </a:r>
            <a:r>
              <a:rPr lang="en" sz="1400">
                <a:solidFill>
                  <a:schemeClr val="dk1"/>
                </a:solidFill>
              </a:rPr>
              <a: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 statistical model is usually specified as a mathematical relationship between one or more </a:t>
            </a:r>
            <a:r>
              <a:rPr lang="en" sz="1400">
                <a:solidFill>
                  <a:srgbClr val="4285F4"/>
                </a:solidFill>
              </a:rPr>
              <a:t>random variables</a:t>
            </a:r>
            <a:r>
              <a:rPr lang="en" sz="1400">
                <a:solidFill>
                  <a:schemeClr val="dk1"/>
                </a:solidFill>
              </a:rPr>
              <a:t> and other non-random variables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Statistical models are </a:t>
            </a:r>
            <a:r>
              <a:rPr lang="en" sz="1400">
                <a:solidFill>
                  <a:srgbClr val="4285F4"/>
                </a:solidFill>
              </a:rPr>
              <a:t>designed for inference about the relationships between variables</a:t>
            </a:r>
            <a:r>
              <a:rPr lang="en" sz="1400">
                <a:solidFill>
                  <a:schemeClr val="dk1"/>
                </a:solidFill>
              </a:rPr>
              <a:t>. Many statistical models can make predictions, but predictive accuracy is not their strength.</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Mathematical formalization of relationships between variables, expressed in models that are then tested</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Goal:</a:t>
            </a:r>
            <a:r>
              <a:rPr lang="en" sz="1400">
                <a:solidFill>
                  <a:schemeClr val="dk1"/>
                </a:solidFill>
              </a:rPr>
              <a:t> Inference (Why is something happening? What is the relationship between variables of interest? What causes economic growth?)</a:t>
            </a:r>
            <a:endParaRPr sz="1400">
              <a:solidFill>
                <a:schemeClr val="dk1"/>
              </a:solidFill>
            </a:endParaRPr>
          </a:p>
          <a:p>
            <a:pPr indent="-317500" lvl="0" marL="457200" rtl="0" algn="l">
              <a:spcBef>
                <a:spcPts val="0"/>
              </a:spcBef>
              <a:spcAft>
                <a:spcPts val="0"/>
              </a:spcAft>
              <a:buClr>
                <a:srgbClr val="4285F4"/>
              </a:buClr>
              <a:buSzPts val="1400"/>
              <a:buChar char="●"/>
            </a:pPr>
            <a:r>
              <a:rPr lang="en" sz="1400">
                <a:solidFill>
                  <a:srgbClr val="4285F4"/>
                </a:solidFill>
              </a:rPr>
              <a:t>Statisticians can help think about underlying data, possibilities for causal inference</a:t>
            </a:r>
            <a:endParaRPr sz="1400">
              <a:solidFill>
                <a:srgbClr val="4285F4"/>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 MACHINE LEARNING: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Machine learning (ML) is the study of computer algorithms that improve automatically through experience. It is seen as a subset of </a:t>
            </a:r>
            <a:r>
              <a:rPr lang="en" sz="1400">
                <a:solidFill>
                  <a:srgbClr val="4285F4"/>
                </a:solidFill>
              </a:rPr>
              <a:t>artificial intelligence</a:t>
            </a:r>
            <a:r>
              <a:rPr lang="en" sz="1400">
                <a:solidFill>
                  <a:schemeClr val="dk1"/>
                </a:solidFill>
              </a:rPr>
              <a: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Machine learning algorithms build a </a:t>
            </a:r>
            <a:r>
              <a:rPr lang="en" sz="1400">
                <a:solidFill>
                  <a:srgbClr val="4285F4"/>
                </a:solidFill>
              </a:rPr>
              <a:t>mathematical model</a:t>
            </a:r>
            <a:r>
              <a:rPr lang="en" sz="1400">
                <a:solidFill>
                  <a:schemeClr val="dk1"/>
                </a:solidFill>
              </a:rPr>
              <a:t> based on sample data, known as "</a:t>
            </a:r>
            <a:r>
              <a:rPr lang="en" sz="1400">
                <a:solidFill>
                  <a:srgbClr val="4285F4"/>
                </a:solidFill>
              </a:rPr>
              <a:t>training data</a:t>
            </a:r>
            <a:r>
              <a:rPr lang="en" sz="1400">
                <a:solidFill>
                  <a:schemeClr val="dk1"/>
                </a:solidFill>
              </a:rPr>
              <a:t>", in order to make </a:t>
            </a:r>
            <a:r>
              <a:rPr lang="en" sz="1400">
                <a:solidFill>
                  <a:srgbClr val="4285F4"/>
                </a:solidFill>
              </a:rPr>
              <a:t>predictions or decisions</a:t>
            </a:r>
            <a:r>
              <a:rPr lang="en" sz="1400">
                <a:solidFill>
                  <a:schemeClr val="dk1"/>
                </a:solidFill>
              </a:rPr>
              <a:t> without being explicitly programmed to do so.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Machine learning models are </a:t>
            </a:r>
            <a:r>
              <a:rPr lang="en" sz="1400">
                <a:solidFill>
                  <a:srgbClr val="4285F4"/>
                </a:solidFill>
              </a:rPr>
              <a:t>designed to make the most accurate predictions possible </a:t>
            </a:r>
            <a:r>
              <a:rPr lang="en" sz="1400">
                <a:solidFill>
                  <a:schemeClr val="dk1"/>
                </a:solidFill>
              </a:rPr>
              <a:t>by learning from historical data. Machine learning models provide various degrees of interpretability but generally </a:t>
            </a:r>
            <a:r>
              <a:rPr lang="en" sz="1400">
                <a:solidFill>
                  <a:srgbClr val="4285F4"/>
                </a:solidFill>
              </a:rPr>
              <a:t>sacrifice interpretability for predictive power.</a:t>
            </a:r>
            <a:endParaRPr sz="1400">
              <a:solidFill>
                <a:srgbClr val="4285F4"/>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Using algorithms to learn from data without necessarily specifying the model at the outset </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Goal: </a:t>
            </a:r>
            <a:r>
              <a:rPr lang="en" sz="1400">
                <a:solidFill>
                  <a:schemeClr val="dk1"/>
                </a:solidFill>
              </a:rPr>
              <a:t>Prediction (What is going to happen next? Will people who do X also do Y? What will be the level of the stock market one month from today?)</a:t>
            </a:r>
            <a:endParaRPr sz="1400">
              <a:solidFill>
                <a:schemeClr val="dk1"/>
              </a:solidFill>
            </a:endParaRPr>
          </a:p>
          <a:p>
            <a:pPr indent="-317500" lvl="0" marL="457200" rtl="0" algn="l">
              <a:spcBef>
                <a:spcPts val="0"/>
              </a:spcBef>
              <a:spcAft>
                <a:spcPts val="0"/>
              </a:spcAft>
              <a:buClr>
                <a:srgbClr val="4285F4"/>
              </a:buClr>
              <a:buSzPts val="1400"/>
              <a:buChar char="●"/>
            </a:pPr>
            <a:r>
              <a:rPr lang="en" sz="1400">
                <a:solidFill>
                  <a:srgbClr val="4285F4"/>
                </a:solidFill>
              </a:rPr>
              <a:t>ML experts can help build algorithms to make predictions that we hope are good</a:t>
            </a:r>
            <a:endParaRPr sz="1400">
              <a:solidFill>
                <a:srgbClr val="4285F4"/>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Two paths to one common goal - data science as the bridge between these two worlds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Origins: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Statistics: Mathematics (hundreds of years!); mathematics of collections of observations!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ML: Computer science and artificial intelligence (term invented in 1959 at IBM, resurgence in 1990s); deep idea that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computers can learn from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Some tradeoffs: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Statistics: We have to think carefully about how the data was measured and collected, formulate a model of how the</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variables are related, understand the statistical properties of outputs (p-values, coefficients, etc.), underlying distribution</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of the population, Law of Large Numbers (ideas and inferences about what would happen if we did the same study many times). BUT: we do</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get a bit more insight to understand relationships between variables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Machine learning: Not necessary to have prior assumptions about the relationships between the variables, generally</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need a lot of data for prediction. BUT: the output can be a black box — we don’t necessarily know why the prediction is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what it is, or better understand the relationship between underlying variables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df270ea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24df270eab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df270eab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4df270eabf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u="sng">
                <a:solidFill>
                  <a:schemeClr val="hlink"/>
                </a:solidFill>
                <a:hlinkClick r:id="rId2"/>
              </a:rPr>
              <a:t>https://www.phdata.io/blog/how-to-use-ml-for-credit-scoring-decisioning/</a:t>
            </a:r>
            <a:r>
              <a:rPr lang="en"/>
              <a:t> </a:t>
            </a:r>
            <a:endParaRPr/>
          </a:p>
          <a:p>
            <a:pPr indent="-298450" lvl="0" marL="457200" rtl="0" algn="l">
              <a:lnSpc>
                <a:spcPct val="100000"/>
              </a:lnSpc>
              <a:spcBef>
                <a:spcPts val="0"/>
              </a:spcBef>
              <a:spcAft>
                <a:spcPts val="0"/>
              </a:spcAft>
              <a:buSzPts val="1100"/>
              <a:buChar char="●"/>
            </a:pPr>
            <a:r>
              <a:rPr lang="en"/>
              <a:t>What type?</a:t>
            </a:r>
            <a:endParaRPr/>
          </a:p>
          <a:p>
            <a:pPr indent="-298450" lvl="0" marL="457200" rtl="0" algn="l">
              <a:lnSpc>
                <a:spcPct val="100000"/>
              </a:lnSpc>
              <a:spcBef>
                <a:spcPts val="0"/>
              </a:spcBef>
              <a:spcAft>
                <a:spcPts val="0"/>
              </a:spcAft>
              <a:buSzPts val="1100"/>
              <a:buChar char="●"/>
            </a:pPr>
            <a:r>
              <a:rPr lang="en"/>
              <a:t>Why? </a:t>
            </a:r>
            <a:endParaRPr/>
          </a:p>
          <a:p>
            <a:pPr indent="-298450" lvl="0" marL="457200" rtl="0" algn="l">
              <a:lnSpc>
                <a:spcPct val="100000"/>
              </a:lnSpc>
              <a:spcBef>
                <a:spcPts val="0"/>
              </a:spcBef>
              <a:spcAft>
                <a:spcPts val="0"/>
              </a:spcAft>
              <a:buSzPts val="1100"/>
              <a:buChar char="●"/>
            </a:pPr>
            <a:r>
              <a:rPr lang="en"/>
              <a:t>Could it be both?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16c92bc5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2916c92bc50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u="sng">
                <a:solidFill>
                  <a:schemeClr val="hlink"/>
                </a:solidFill>
                <a:hlinkClick r:id="rId2"/>
              </a:rPr>
              <a:t>https://reeaglobal.com/reeacnt/uploads/2020/09/sentiment_landing_whitepaper.pdf</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1573d3903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91573d3903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Machine learning is about extracting knowledge from data. It is a research field at the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intersection of statistics, artificial intelligence, and computer science and is also</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known as predictive analytics or statistical learning. The application of machine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learning methods has in recent years become ubiquitous in everyday life. From automatic</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recommendations of which movies to watch, to what food to order or which</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products to buy, to personalized online radio and recognizing your friends in your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photos, many modern websites and devices have machine learning algorithms at their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core. When you look at a complex website like Facebook, Amazon, or Netflix, it is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very likely that every part of the site contains multiple machine learning models.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Outside of commercial applications, machine learning has had a tremendous influence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on the way data-driven research is done today. The tools introduced in this 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have been applied to diverse scientific problems such as understanding stars, finding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distant planets, discovering new particles, analyzing DNA sequences, and providing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personalized cancer treatments.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application doesn’t need to be as large-scale or world-changing as these examples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 order to benefit from machine learning, though. In this chapter, we will</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explain why machine learning has become so popular and discuss what kinds of</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problems can be solved using machine learning. Then, we will show you how to build</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first machine learning model, introducing important concepts along the way.</a:t>
            </a:r>
            <a:endParaRPr sz="8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d810b239e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1d810b239ed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What are some key considerations for each step?</a:t>
            </a:r>
            <a:endParaRPr/>
          </a:p>
          <a:p>
            <a:pPr indent="-298450" lvl="0" marL="457200" rtl="0" algn="l">
              <a:lnSpc>
                <a:spcPct val="100000"/>
              </a:lnSpc>
              <a:spcBef>
                <a:spcPts val="0"/>
              </a:spcBef>
              <a:spcAft>
                <a:spcPts val="0"/>
              </a:spcAft>
              <a:buSzPts val="1100"/>
              <a:buChar char="-"/>
            </a:pPr>
            <a:r>
              <a:rPr lang="en"/>
              <a:t> Identify learning problem - how do you choose what type of model you will need? </a:t>
            </a:r>
            <a:endParaRPr/>
          </a:p>
          <a:p>
            <a:pPr indent="-298450" lvl="0" marL="457200" rtl="0" algn="l">
              <a:lnSpc>
                <a:spcPct val="100000"/>
              </a:lnSpc>
              <a:spcBef>
                <a:spcPts val="0"/>
              </a:spcBef>
              <a:spcAft>
                <a:spcPts val="0"/>
              </a:spcAft>
              <a:buSzPts val="1100"/>
              <a:buChar char="-"/>
            </a:pPr>
            <a:r>
              <a:rPr lang="en"/>
              <a:t>Feature engineering - done with eda, and know your data, how do you prepare it for model use? </a:t>
            </a:r>
            <a:endParaRPr/>
          </a:p>
          <a:p>
            <a:pPr indent="-298450" lvl="0" marL="457200" rtl="0" algn="l">
              <a:lnSpc>
                <a:spcPct val="100000"/>
              </a:lnSpc>
              <a:spcBef>
                <a:spcPts val="0"/>
              </a:spcBef>
              <a:spcAft>
                <a:spcPts val="0"/>
              </a:spcAft>
              <a:buSzPts val="1100"/>
              <a:buChar char="-"/>
            </a:pPr>
            <a:r>
              <a:rPr lang="en"/>
              <a:t>Train test split - holdout method</a:t>
            </a:r>
            <a:endParaRPr/>
          </a:p>
          <a:p>
            <a:pPr indent="-298450" lvl="0" marL="457200" rtl="0" algn="l">
              <a:lnSpc>
                <a:spcPct val="100000"/>
              </a:lnSpc>
              <a:spcBef>
                <a:spcPts val="0"/>
              </a:spcBef>
              <a:spcAft>
                <a:spcPts val="0"/>
              </a:spcAft>
              <a:buSzPts val="1100"/>
              <a:buChar char="-"/>
            </a:pPr>
            <a:r>
              <a:rPr lang="en"/>
              <a:t>Baseline model - starter model</a:t>
            </a:r>
            <a:endParaRPr/>
          </a:p>
          <a:p>
            <a:pPr indent="-298450" lvl="0" marL="457200" rtl="0" algn="l">
              <a:lnSpc>
                <a:spcPct val="100000"/>
              </a:lnSpc>
              <a:spcBef>
                <a:spcPts val="0"/>
              </a:spcBef>
              <a:spcAft>
                <a:spcPts val="0"/>
              </a:spcAft>
              <a:buSzPts val="1100"/>
              <a:buChar char="-"/>
            </a:pPr>
            <a:r>
              <a:rPr lang="en"/>
              <a:t>Champion model - creating more models and optimizing them </a:t>
            </a:r>
            <a:endParaRPr/>
          </a:p>
          <a:p>
            <a:pPr indent="-298450" lvl="0" marL="457200" rtl="0" algn="l">
              <a:lnSpc>
                <a:spcPct val="100000"/>
              </a:lnSpc>
              <a:spcBef>
                <a:spcPts val="0"/>
              </a:spcBef>
              <a:spcAft>
                <a:spcPts val="0"/>
              </a:spcAft>
              <a:buSzPts val="1100"/>
              <a:buChar char="-"/>
            </a:pPr>
            <a:r>
              <a:rPr lang="en"/>
              <a:t>Model persistence and maintenance - saving and </a:t>
            </a:r>
            <a:r>
              <a:rPr lang="en"/>
              <a:t>loading</a:t>
            </a:r>
            <a:r>
              <a:rPr lang="en"/>
              <a:t> your model for future use </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Testing the model (Concept Drift/Model Drift)</a:t>
            </a:r>
            <a:endParaRPr/>
          </a:p>
          <a:p>
            <a:pPr indent="-298450" lvl="0" marL="457200" rtl="0" algn="l">
              <a:lnSpc>
                <a:spcPct val="100000"/>
              </a:lnSpc>
              <a:spcBef>
                <a:spcPts val="0"/>
              </a:spcBef>
              <a:spcAft>
                <a:spcPts val="0"/>
              </a:spcAft>
              <a:buSzPts val="1100"/>
              <a:buChar char="-"/>
            </a:pPr>
            <a:r>
              <a:rPr lang="en"/>
              <a:t>Mode Deployment - how to </a:t>
            </a:r>
            <a:r>
              <a:rPr lang="en"/>
              <a:t>deploy</a:t>
            </a:r>
            <a:r>
              <a:rPr lang="en"/>
              <a:t>? How to work on ETL? Data Engineering Side</a:t>
            </a:r>
            <a:endParaRPr/>
          </a:p>
          <a:p>
            <a:pPr indent="-298450" lvl="0" marL="457200" rtl="0" algn="l">
              <a:lnSpc>
                <a:spcPct val="100000"/>
              </a:lnSpc>
              <a:spcBef>
                <a:spcPts val="0"/>
              </a:spcBef>
              <a:spcAft>
                <a:spcPts val="0"/>
              </a:spcAft>
              <a:buSzPts val="1100"/>
              <a:buChar char="-"/>
            </a:pPr>
            <a:r>
              <a:rPr lang="en"/>
              <a:t>Model Monitoring - make sure the model’s </a:t>
            </a:r>
            <a:r>
              <a:rPr lang="en"/>
              <a:t>performing</a:t>
            </a:r>
            <a:r>
              <a:rPr lang="en"/>
              <a:t> well overtime</a:t>
            </a:r>
            <a:endParaRPr/>
          </a:p>
          <a:p>
            <a:pPr indent="-298450" lvl="0" marL="457200" rtl="0" algn="l">
              <a:lnSpc>
                <a:spcPct val="100000"/>
              </a:lnSpc>
              <a:spcBef>
                <a:spcPts val="0"/>
              </a:spcBef>
              <a:spcAft>
                <a:spcPts val="0"/>
              </a:spcAft>
              <a:buSzPts val="1100"/>
              <a:buChar char="-"/>
            </a:pPr>
            <a:r>
              <a:rPr lang="en"/>
              <a:t>RRL </a:t>
            </a:r>
            <a:r>
              <a:rPr lang="en" sz="1500">
                <a:solidFill>
                  <a:srgbClr val="202124"/>
                </a:solidFill>
                <a:highlight>
                  <a:srgbClr val="FFFFFF"/>
                </a:highlight>
              </a:rPr>
              <a:t>A review of related literature (RRL) is </a:t>
            </a:r>
            <a:r>
              <a:rPr lang="en" sz="1500">
                <a:solidFill>
                  <a:srgbClr val="040C28"/>
                </a:solidFill>
              </a:rPr>
              <a:t>a detailed review of existing literature related to the topic of a thesis or dissertation</a:t>
            </a:r>
            <a:r>
              <a:rPr lang="en" sz="1500">
                <a:solidFill>
                  <a:srgbClr val="202124"/>
                </a:solidFill>
                <a:highlight>
                  <a:srgbClr val="FFFFFF"/>
                </a:highlight>
              </a:rPr>
              <a:t>. In an RRL, you talk about knowledge and findings from existing literature relevant to your topic</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d810b239ed_0_1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17999"/>
              </a:lnSpc>
              <a:spcBef>
                <a:spcPts val="0"/>
              </a:spcBef>
              <a:spcAft>
                <a:spcPts val="0"/>
              </a:spcAft>
              <a:buNone/>
            </a:pPr>
            <a:r>
              <a:rPr lang="en"/>
              <a:t>BP Framing - Understanding the client</a:t>
            </a:r>
            <a:endParaRPr/>
          </a:p>
          <a:p>
            <a:pPr indent="0" lvl="0" marL="457200" rtl="0" algn="l">
              <a:lnSpc>
                <a:spcPct val="117999"/>
              </a:lnSpc>
              <a:spcBef>
                <a:spcPts val="0"/>
              </a:spcBef>
              <a:spcAft>
                <a:spcPts val="0"/>
              </a:spcAft>
              <a:buNone/>
            </a:pPr>
            <a:r>
              <a:rPr lang="en"/>
              <a:t>AP Framing - </a:t>
            </a:r>
            <a:endParaRPr/>
          </a:p>
          <a:p>
            <a:pPr indent="0" lvl="0" marL="457200" rtl="0" algn="l">
              <a:lnSpc>
                <a:spcPct val="117999"/>
              </a:lnSpc>
              <a:spcBef>
                <a:spcPts val="0"/>
              </a:spcBef>
              <a:spcAft>
                <a:spcPts val="0"/>
              </a:spcAft>
              <a:buNone/>
            </a:pPr>
            <a:r>
              <a:rPr lang="en" u="sng">
                <a:solidFill>
                  <a:schemeClr val="hlink"/>
                </a:solidFill>
                <a:hlinkClick r:id="rId2"/>
              </a:rPr>
              <a:t>https://docs.google.com/presentation/d/11GYGORE2C_lNuvrIwGC9YFzSekqzlow8/edit#slide=id.p43</a:t>
            </a:r>
            <a:r>
              <a:rPr lang="en"/>
              <a:t> </a:t>
            </a:r>
            <a:endParaRPr/>
          </a:p>
          <a:p>
            <a:pPr indent="0" lvl="0" marL="457200" rtl="0" algn="l">
              <a:lnSpc>
                <a:spcPct val="117999"/>
              </a:lnSpc>
              <a:spcBef>
                <a:spcPts val="0"/>
              </a:spcBef>
              <a:spcAft>
                <a:spcPts val="0"/>
              </a:spcAft>
              <a:buNone/>
            </a:pPr>
            <a:r>
              <a:t/>
            </a:r>
            <a:endParaRPr/>
          </a:p>
          <a:p>
            <a:pPr indent="0" lvl="0" marL="457200" rtl="0" algn="l">
              <a:lnSpc>
                <a:spcPct val="117999"/>
              </a:lnSpc>
              <a:spcBef>
                <a:spcPts val="0"/>
              </a:spcBef>
              <a:spcAft>
                <a:spcPts val="0"/>
              </a:spcAft>
              <a:buNone/>
            </a:pPr>
            <a:r>
              <a:t/>
            </a:r>
            <a:endParaRPr/>
          </a:p>
          <a:p>
            <a:pPr indent="0" lvl="0" marL="457200" rtl="0" algn="l">
              <a:lnSpc>
                <a:spcPct val="117999"/>
              </a:lnSpc>
              <a:spcBef>
                <a:spcPts val="0"/>
              </a:spcBef>
              <a:spcAft>
                <a:spcPts val="0"/>
              </a:spcAft>
              <a:buNone/>
            </a:pPr>
            <a:r>
              <a:t/>
            </a:r>
            <a:endParaRPr/>
          </a:p>
          <a:p>
            <a:pPr indent="0" lvl="0" marL="457200" rtl="0" algn="l">
              <a:lnSpc>
                <a:spcPct val="117999"/>
              </a:lnSpc>
              <a:spcBef>
                <a:spcPts val="0"/>
              </a:spcBef>
              <a:spcAft>
                <a:spcPts val="0"/>
              </a:spcAft>
              <a:buNone/>
            </a:pPr>
            <a:r>
              <a:t/>
            </a:r>
            <a:endParaRPr/>
          </a:p>
        </p:txBody>
      </p:sp>
      <p:sp>
        <p:nvSpPr>
          <p:cNvPr id="237" name="Google Shape;237;g1d810b239ed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916c92bc50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916c92bc50_6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What are some key considerations for each step?</a:t>
            </a:r>
            <a:endParaRPr/>
          </a:p>
          <a:p>
            <a:pPr indent="-298450" lvl="0" marL="457200" rtl="0" algn="l">
              <a:lnSpc>
                <a:spcPct val="100000"/>
              </a:lnSpc>
              <a:spcBef>
                <a:spcPts val="0"/>
              </a:spcBef>
              <a:spcAft>
                <a:spcPts val="0"/>
              </a:spcAft>
              <a:buSzPts val="1100"/>
              <a:buChar char="-"/>
            </a:pPr>
            <a:r>
              <a:rPr lang="en"/>
              <a:t> Identify learning problem - how do you choose what type of model you will need? </a:t>
            </a:r>
            <a:endParaRPr/>
          </a:p>
          <a:p>
            <a:pPr indent="-298450" lvl="0" marL="457200" rtl="0" algn="l">
              <a:lnSpc>
                <a:spcPct val="100000"/>
              </a:lnSpc>
              <a:spcBef>
                <a:spcPts val="0"/>
              </a:spcBef>
              <a:spcAft>
                <a:spcPts val="0"/>
              </a:spcAft>
              <a:buSzPts val="1100"/>
              <a:buChar char="-"/>
            </a:pPr>
            <a:r>
              <a:rPr lang="en"/>
              <a:t>Feature engineering - done with eda, and know your data, how do you prepare it for model use? </a:t>
            </a:r>
            <a:endParaRPr/>
          </a:p>
          <a:p>
            <a:pPr indent="-298450" lvl="0" marL="457200" rtl="0" algn="l">
              <a:lnSpc>
                <a:spcPct val="100000"/>
              </a:lnSpc>
              <a:spcBef>
                <a:spcPts val="0"/>
              </a:spcBef>
              <a:spcAft>
                <a:spcPts val="0"/>
              </a:spcAft>
              <a:buSzPts val="1100"/>
              <a:buChar char="-"/>
            </a:pPr>
            <a:r>
              <a:rPr lang="en"/>
              <a:t>Train test split - holdout method</a:t>
            </a:r>
            <a:endParaRPr/>
          </a:p>
          <a:p>
            <a:pPr indent="-298450" lvl="0" marL="457200" rtl="0" algn="l">
              <a:lnSpc>
                <a:spcPct val="100000"/>
              </a:lnSpc>
              <a:spcBef>
                <a:spcPts val="0"/>
              </a:spcBef>
              <a:spcAft>
                <a:spcPts val="0"/>
              </a:spcAft>
              <a:buSzPts val="1100"/>
              <a:buChar char="-"/>
            </a:pPr>
            <a:r>
              <a:rPr lang="en"/>
              <a:t>Baseline model - starter model</a:t>
            </a:r>
            <a:endParaRPr/>
          </a:p>
          <a:p>
            <a:pPr indent="-298450" lvl="0" marL="457200" rtl="0" algn="l">
              <a:lnSpc>
                <a:spcPct val="100000"/>
              </a:lnSpc>
              <a:spcBef>
                <a:spcPts val="0"/>
              </a:spcBef>
              <a:spcAft>
                <a:spcPts val="0"/>
              </a:spcAft>
              <a:buSzPts val="1100"/>
              <a:buChar char="-"/>
            </a:pPr>
            <a:r>
              <a:rPr lang="en"/>
              <a:t>Champion model - creating more models and optimizing them </a:t>
            </a:r>
            <a:endParaRPr/>
          </a:p>
          <a:p>
            <a:pPr indent="-298450" lvl="0" marL="457200" rtl="0" algn="l">
              <a:lnSpc>
                <a:spcPct val="100000"/>
              </a:lnSpc>
              <a:spcBef>
                <a:spcPts val="0"/>
              </a:spcBef>
              <a:spcAft>
                <a:spcPts val="0"/>
              </a:spcAft>
              <a:buSzPts val="1100"/>
              <a:buChar char="-"/>
            </a:pPr>
            <a:r>
              <a:rPr lang="en"/>
              <a:t>Model persistence and maintenance - saving and loading your model for future use </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Testing the model (Concept Drift/Model Drift)</a:t>
            </a:r>
            <a:endParaRPr/>
          </a:p>
          <a:p>
            <a:pPr indent="-298450" lvl="0" marL="457200" rtl="0" algn="l">
              <a:lnSpc>
                <a:spcPct val="100000"/>
              </a:lnSpc>
              <a:spcBef>
                <a:spcPts val="0"/>
              </a:spcBef>
              <a:spcAft>
                <a:spcPts val="0"/>
              </a:spcAft>
              <a:buSzPts val="1100"/>
              <a:buChar char="-"/>
            </a:pPr>
            <a:r>
              <a:rPr lang="en"/>
              <a:t>Mode Deployment - how to deploy? How to work on ETL? Data Engineering Side</a:t>
            </a:r>
            <a:endParaRPr/>
          </a:p>
          <a:p>
            <a:pPr indent="-298450" lvl="0" marL="457200" rtl="0" algn="l">
              <a:lnSpc>
                <a:spcPct val="100000"/>
              </a:lnSpc>
              <a:spcBef>
                <a:spcPts val="0"/>
              </a:spcBef>
              <a:spcAft>
                <a:spcPts val="0"/>
              </a:spcAft>
              <a:buSzPts val="1100"/>
              <a:buChar char="-"/>
            </a:pPr>
            <a:r>
              <a:rPr lang="en"/>
              <a:t>Model Monitoring - make sure the model’s performing well overtime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d810b239ed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1d810b239ed_0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Intro to DS </a:t>
            </a:r>
            <a:endParaRPr/>
          </a:p>
          <a:p>
            <a:pPr indent="-298450" lvl="0" marL="457200" rtl="0" algn="l">
              <a:lnSpc>
                <a:spcPct val="100000"/>
              </a:lnSpc>
              <a:spcBef>
                <a:spcPts val="0"/>
              </a:spcBef>
              <a:spcAft>
                <a:spcPts val="0"/>
              </a:spcAft>
              <a:buSzPts val="1100"/>
              <a:buChar char="●"/>
            </a:pPr>
            <a:r>
              <a:rPr lang="en"/>
              <a:t>Data management </a:t>
            </a:r>
            <a:endParaRPr/>
          </a:p>
          <a:p>
            <a:pPr indent="-298450" lvl="0" marL="457200" rtl="0" algn="l">
              <a:lnSpc>
                <a:spcPct val="100000"/>
              </a:lnSpc>
              <a:spcBef>
                <a:spcPts val="0"/>
              </a:spcBef>
              <a:spcAft>
                <a:spcPts val="0"/>
              </a:spcAft>
              <a:buSzPts val="1100"/>
              <a:buChar char="●"/>
            </a:pPr>
            <a:r>
              <a:rPr lang="en"/>
              <a:t>Data prep</a:t>
            </a:r>
            <a:endParaRPr/>
          </a:p>
          <a:p>
            <a:pPr indent="-298450" lvl="0" marL="457200" rtl="0" algn="l">
              <a:lnSpc>
                <a:spcPct val="100000"/>
              </a:lnSpc>
              <a:spcBef>
                <a:spcPts val="0"/>
              </a:spcBef>
              <a:spcAft>
                <a:spcPts val="0"/>
              </a:spcAft>
              <a:buSzPts val="1100"/>
              <a:buChar char="●"/>
            </a:pPr>
            <a:r>
              <a:rPr lang="en"/>
              <a:t>Data viz</a:t>
            </a:r>
            <a:endParaRPr/>
          </a:p>
          <a:p>
            <a:pPr indent="-298450" lvl="0" marL="457200" rtl="0" algn="l">
              <a:lnSpc>
                <a:spcPct val="100000"/>
              </a:lnSpc>
              <a:spcBef>
                <a:spcPts val="0"/>
              </a:spcBef>
              <a:spcAft>
                <a:spcPts val="0"/>
              </a:spcAft>
              <a:buSzPts val="1100"/>
              <a:buChar char="●"/>
            </a:pPr>
            <a:r>
              <a:rPr lang="en"/>
              <a:t>Statistics</a:t>
            </a:r>
            <a:endParaRPr/>
          </a:p>
          <a:p>
            <a:pPr indent="-298450" lvl="0" marL="457200" rtl="0" algn="l">
              <a:lnSpc>
                <a:spcPct val="100000"/>
              </a:lnSpc>
              <a:spcBef>
                <a:spcPts val="0"/>
              </a:spcBef>
              <a:spcAft>
                <a:spcPts val="0"/>
              </a:spcAft>
              <a:buSzPts val="1100"/>
              <a:buChar char="●"/>
            </a:pPr>
            <a:r>
              <a:rPr lang="en"/>
              <a:t>EDA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91573d3903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91573d3903_2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Machine learning is about extracting knowledge from data. It is a research field at the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intersection of statistics, artificial intelligence, and computer science and is also</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known as predictive analytics or statistical learning. The application of machine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learning methods has in recent years become ubiquitous in everyday life. From automatic</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recommendations of which movies to watch, to what food to order or which</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products to buy, to personalized online radio and recognizing your friends in your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photos, many modern websites and devices have machine learning algorithms at their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core. When you look at a complex website like Facebook, Amazon, or Netflix, it is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very likely that every part of the site contains multiple machine learning models.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Outside of commercial applications, machine learning has had a tremendous influence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on the way data-driven research is done today. The tools introduced in this 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have been applied to diverse scientific problems such as understanding stars, finding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distant planets, discovering new particles, analyzing DNA sequences, and providing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personalized cancer treatments.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application doesn’t need to be as large-scale or world-changing as these examples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 order to benefit from machine learning, though. In this chapter, we will</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explain why machine learning has become so popular and discuss what kinds of</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problems can be solved using machine learning. Then, we will show you how to build</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first machine learning model, introducing important concepts along the way.</a:t>
            </a:r>
            <a:endParaRPr sz="8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16c92bc5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916c92bc50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https://machinelearningmastery.com/data-leakage-machine-learning/</a:t>
            </a:r>
            <a:r>
              <a:rPr lang="en"/>
              <a:t> </a:t>
            </a:r>
            <a:endParaRPr/>
          </a:p>
          <a:p>
            <a:pPr indent="-298450" lvl="0" marL="457200" rtl="0" algn="l">
              <a:spcBef>
                <a:spcPts val="0"/>
              </a:spcBef>
              <a:spcAft>
                <a:spcPts val="0"/>
              </a:spcAft>
              <a:buSzPts val="1100"/>
              <a:buChar char="-"/>
            </a:pPr>
            <a:r>
              <a:rPr lang="en" sz="1400">
                <a:solidFill>
                  <a:schemeClr val="dk1"/>
                </a:solidFill>
              </a:rPr>
              <a:t>A basic table is a </a:t>
            </a:r>
            <a:r>
              <a:rPr b="1" lang="en" sz="1400">
                <a:solidFill>
                  <a:schemeClr val="dk1"/>
                </a:solidFill>
              </a:rPr>
              <a:t>two-dimensional grid of data, </a:t>
            </a:r>
            <a:r>
              <a:rPr lang="en" sz="1400">
                <a:solidFill>
                  <a:schemeClr val="dk1"/>
                </a:solidFill>
              </a:rPr>
              <a:t>in which the rows represent individual elements of the dataset, and the columns represent quantities related to each of these elements. </a:t>
            </a:r>
            <a:r>
              <a:rPr b="1" lang="en" sz="1400">
                <a:solidFill>
                  <a:schemeClr val="dk1"/>
                </a:solidFill>
              </a:rPr>
              <a:t>Normally, you will find your data in this format.</a:t>
            </a:r>
            <a:endParaRPr b="1" sz="1400">
              <a:solidFill>
                <a:schemeClr val="dk1"/>
              </a:solidFill>
            </a:endParaRPr>
          </a:p>
          <a:p>
            <a:pPr indent="0" lvl="0" marL="0" rtl="0" algn="l">
              <a:spcBef>
                <a:spcPts val="0"/>
              </a:spcBef>
              <a:spcAft>
                <a:spcPts val="0"/>
              </a:spcAft>
              <a:buNone/>
            </a:pPr>
            <a:r>
              <a:rPr lang="en" sz="1400">
                <a:solidFill>
                  <a:schemeClr val="dk1"/>
                </a:solidFill>
              </a:rPr>
              <a:t>To prepare for Machine Learning, you would need to be able to identify and separate your features and targets. </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features: </a:t>
            </a:r>
            <a:r>
              <a:rPr lang="en" sz="1400">
                <a:solidFill>
                  <a:schemeClr val="dk1"/>
                </a:solidFill>
              </a:rPr>
              <a:t>independent, X,</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target: </a:t>
            </a:r>
            <a:r>
              <a:rPr lang="en" sz="1400">
                <a:solidFill>
                  <a:schemeClr val="dk1"/>
                </a:solidFill>
              </a:rPr>
              <a:t>dependent, y, label, prediction, score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298450" lvl="0" marL="457200" rtl="0" algn="l">
              <a:spcBef>
                <a:spcPts val="0"/>
              </a:spcBef>
              <a:spcAft>
                <a:spcPts val="0"/>
              </a:spcAft>
              <a:buSzPts val="1100"/>
              <a:buChar char="-"/>
            </a:pPr>
            <a:r>
              <a:rPr lang="en" sz="1400">
                <a:solidFill>
                  <a:schemeClr val="dk1"/>
                </a:solidFill>
              </a:rPr>
              <a:t>Why is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d810b239e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1d810b239ed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Validation of insights with domain expert or client → does this make sense?  </a:t>
            </a:r>
            <a:endParaRPr/>
          </a:p>
          <a:p>
            <a:pPr indent="-298450" lvl="0" marL="457200" rtl="0" algn="l">
              <a:lnSpc>
                <a:spcPct val="100000"/>
              </a:lnSpc>
              <a:spcBef>
                <a:spcPts val="0"/>
              </a:spcBef>
              <a:spcAft>
                <a:spcPts val="0"/>
              </a:spcAft>
              <a:buSzPts val="1100"/>
              <a:buChar char="-"/>
            </a:pPr>
            <a:r>
              <a:rPr lang="en"/>
              <a:t>Image of elephant - diff people have diff perspectives, depending on how they analyze and study the </a:t>
            </a:r>
            <a:r>
              <a:rPr lang="en"/>
              <a:t>data; need to validate assumptions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solidFill>
                  <a:schemeClr val="dk1"/>
                </a:solidFill>
              </a:rPr>
              <a:t>Domain Expertise </a:t>
            </a:r>
            <a:r>
              <a:rPr lang="en"/>
              <a:t>Why is it important? </a:t>
            </a:r>
            <a:endParaRPr/>
          </a:p>
          <a:p>
            <a:pPr indent="-298450" lvl="0" marL="457200" rtl="0" algn="l">
              <a:lnSpc>
                <a:spcPct val="100000"/>
              </a:lnSpc>
              <a:spcBef>
                <a:spcPts val="0"/>
              </a:spcBef>
              <a:spcAft>
                <a:spcPts val="0"/>
              </a:spcAft>
              <a:buSzPts val="1100"/>
              <a:buChar char="-"/>
            </a:pPr>
            <a:r>
              <a:rPr lang="en"/>
              <a:t>Validate Insights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Who?</a:t>
            </a:r>
            <a:endParaRPr/>
          </a:p>
          <a:p>
            <a:pPr indent="-298450" lvl="0" marL="457200" rtl="0" algn="l">
              <a:lnSpc>
                <a:spcPct val="100000"/>
              </a:lnSpc>
              <a:spcBef>
                <a:spcPts val="0"/>
              </a:spcBef>
              <a:spcAft>
                <a:spcPts val="0"/>
              </a:spcAft>
              <a:buSzPts val="1100"/>
              <a:buChar char="-"/>
            </a:pPr>
            <a:r>
              <a:rPr lang="en"/>
              <a:t>Clients</a:t>
            </a:r>
            <a:endParaRPr/>
          </a:p>
          <a:p>
            <a:pPr indent="-298450" lvl="0" marL="457200" rtl="0" algn="l">
              <a:lnSpc>
                <a:spcPct val="100000"/>
              </a:lnSpc>
              <a:spcBef>
                <a:spcPts val="0"/>
              </a:spcBef>
              <a:spcAft>
                <a:spcPts val="0"/>
              </a:spcAft>
              <a:buSzPts val="1100"/>
              <a:buChar char="-"/>
            </a:pPr>
            <a:r>
              <a:rPr lang="en"/>
              <a:t>The business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ML, DS, not just a black box</a:t>
            </a:r>
            <a:endParaRPr/>
          </a:p>
          <a:p>
            <a:pPr indent="0" lvl="0" marL="0" rtl="0" algn="l">
              <a:lnSpc>
                <a:spcPct val="100000"/>
              </a:lnSpc>
              <a:spcBef>
                <a:spcPts val="0"/>
              </a:spcBef>
              <a:spcAft>
                <a:spcPts val="0"/>
              </a:spcAft>
              <a:buNone/>
            </a:pPr>
            <a:r>
              <a:rPr lang="en"/>
              <a:t>Real world problems — real world solutions\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d810b239e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1d810b239ed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Models best function by having pre-prepared set of format / structure for its input and expected output.</a:t>
            </a:r>
            <a:endParaRPr sz="1600">
              <a:solidFill>
                <a:schemeClr val="dk1"/>
              </a:solidFill>
            </a:endParaRPr>
          </a:p>
          <a:p>
            <a:pPr indent="0" lvl="0" marL="457200" rtl="0" algn="l">
              <a:spcBef>
                <a:spcPts val="0"/>
              </a:spcBef>
              <a:spcAft>
                <a:spcPts val="0"/>
              </a:spcAft>
              <a:buClr>
                <a:schemeClr val="dk1"/>
              </a:buClr>
              <a:buSzPts val="1100"/>
              <a:buFont typeface="Arial"/>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Given this, Data scientists need to be able to review the dataset and “massage” them to conform to the format that would best work with the model.</a:t>
            </a:r>
            <a:endParaRPr sz="1600">
              <a:solidFill>
                <a:schemeClr val="dk1"/>
              </a:solidFill>
            </a:endParaRPr>
          </a:p>
          <a:p>
            <a:pPr indent="0" lvl="0" marL="457200" rtl="0" algn="l">
              <a:spcBef>
                <a:spcPts val="0"/>
              </a:spcBef>
              <a:spcAft>
                <a:spcPts val="0"/>
              </a:spcAft>
              <a:buClr>
                <a:schemeClr val="dk1"/>
              </a:buClr>
              <a:buSzPts val="1100"/>
              <a:buFont typeface="Arial"/>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Additionally, Model metrics can further be improved by the addition (or removal) of features that either add further variance or noise to the model.</a:t>
            </a:r>
            <a:endParaRPr sz="1600">
              <a:solidFill>
                <a:schemeClr val="dk1"/>
              </a:solidFill>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Using dummy variables</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Feature scaling</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Binning</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Handling missing data</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Merging data </a:t>
            </a:r>
            <a:endParaRPr sz="1600">
              <a:solidFill>
                <a:srgbClr val="3C4043"/>
              </a:solidFill>
              <a:highlight>
                <a:schemeClr val="lt1"/>
              </a:highlight>
              <a:latin typeface="Roboto"/>
              <a:ea typeface="Roboto"/>
              <a:cs typeface="Roboto"/>
              <a:sym typeface="Roboto"/>
            </a:endParaRPr>
          </a:p>
          <a:p>
            <a:pPr indent="-298450" lvl="0" marL="457200" rtl="0" algn="l">
              <a:spcBef>
                <a:spcPts val="0"/>
              </a:spcBef>
              <a:spcAft>
                <a:spcPts val="0"/>
              </a:spcAft>
              <a:buClr>
                <a:schemeClr val="dk1"/>
              </a:buClr>
              <a:buSzPts val="1100"/>
              <a:buChar char="●"/>
            </a:pPr>
            <a:r>
              <a:rPr lang="en">
                <a:solidFill>
                  <a:schemeClr val="dk1"/>
                </a:solidFill>
              </a:rPr>
              <a:t>Feature engineering vs data engineering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Certain distribution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Drop data if entire column is missing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Dropping data by row = beware of losing too much info </a:t>
            </a:r>
            <a:endParaRPr>
              <a:solidFill>
                <a:schemeClr val="dk1"/>
              </a:solidFill>
            </a:endParaRPr>
          </a:p>
          <a:p>
            <a:pPr indent="-298450" lvl="0" marL="457200" rtl="0" algn="l">
              <a:spcBef>
                <a:spcPts val="0"/>
              </a:spcBef>
              <a:spcAft>
                <a:spcPts val="0"/>
              </a:spcAft>
              <a:buClr>
                <a:schemeClr val="dk1"/>
              </a:buClr>
              <a:buSzPts val="1100"/>
              <a:buAutoNum type="arabicPeriod"/>
            </a:pPr>
            <a:r>
              <a:t/>
            </a:r>
            <a:endParaRPr>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Feature Engineering</a:t>
            </a:r>
            <a:endParaRPr sz="16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916c92bc5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916c92bc50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900">
                <a:solidFill>
                  <a:schemeClr val="dk1"/>
                </a:solidFill>
              </a:rPr>
              <a:t>Binning is a way to group a number of more or less continuous values into a smaller number of "bins". For example, if you have data about a group of people, you might want to arrange their ages into a smaller number of age intervals.</a:t>
            </a:r>
            <a:endParaRPr sz="900">
              <a:solidFill>
                <a:schemeClr val="dk1"/>
              </a:solidFill>
            </a:endParaRPr>
          </a:p>
          <a:p>
            <a:pPr indent="0" lvl="0" marL="0" rtl="0" algn="l">
              <a:lnSpc>
                <a:spcPct val="100000"/>
              </a:lnSpc>
              <a:spcBef>
                <a:spcPts val="0"/>
              </a:spcBef>
              <a:spcAft>
                <a:spcPts val="0"/>
              </a:spcAft>
              <a:buSzPts val="1100"/>
              <a:buNone/>
            </a:pPr>
            <a:r>
              <a:t/>
            </a:r>
            <a:endParaRPr sz="900">
              <a:solidFill>
                <a:schemeClr val="dk1"/>
              </a:solidFill>
            </a:endParaRPr>
          </a:p>
          <a:p>
            <a:pPr indent="0" lvl="0" marL="0" rtl="0" algn="l">
              <a:lnSpc>
                <a:spcPct val="100000"/>
              </a:lnSpc>
              <a:spcBef>
                <a:spcPts val="0"/>
              </a:spcBef>
              <a:spcAft>
                <a:spcPts val="0"/>
              </a:spcAft>
              <a:buSzPts val="1100"/>
              <a:buNone/>
            </a:pPr>
            <a:r>
              <a:rPr lang="en" sz="900">
                <a:solidFill>
                  <a:schemeClr val="dk1"/>
                </a:solidFill>
              </a:rPr>
              <a:t>The purpose is to ensure that all features contribute equally to the model and to avoid the domination of features with larger values. Feature scaling becomes necessary when dealing with datasets containing features that have different ranges, units of measurement, or orders of magnitude.</a:t>
            </a:r>
            <a:endParaRPr sz="9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d810b239e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d810b239ed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sz="1300">
                <a:solidFill>
                  <a:schemeClr val="dk1"/>
                </a:solidFill>
              </a:rPr>
              <a:t>A key goal we have for model development is to arrive at a </a:t>
            </a:r>
            <a:r>
              <a:rPr lang="en" sz="1300">
                <a:solidFill>
                  <a:srgbClr val="4285F4"/>
                </a:solidFill>
              </a:rPr>
              <a:t>performant model that would generalize to be able to handle new unknown data and be able to predict with as minimal bias as possible.</a:t>
            </a:r>
            <a:endParaRPr sz="1300">
              <a:solidFill>
                <a:srgbClr val="4285F4"/>
              </a:solidFill>
            </a:endParaRPr>
          </a:p>
          <a:p>
            <a:pPr indent="0" lvl="0" marL="0" rtl="0" algn="l">
              <a:spcBef>
                <a:spcPts val="0"/>
              </a:spcBef>
              <a:spcAft>
                <a:spcPts val="0"/>
              </a:spcAft>
              <a:buNone/>
            </a:pPr>
            <a:r>
              <a:rPr b="1" lang="en" sz="1400">
                <a:solidFill>
                  <a:schemeClr val="dk1"/>
                </a:solidFill>
              </a:rPr>
              <a:t>How do we prevent overfitting?</a:t>
            </a:r>
            <a:endParaRPr b="1"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common question we will try to answer throughout the modeling process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Is there a way for us to estimate the degree of underfit / overfit?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 the hold out method is a basic statistical technique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There are more sophisticated techniques to manage under/overfitting</a:t>
            </a:r>
            <a:endParaRPr sz="1400">
              <a:solidFill>
                <a:schemeClr val="dk1"/>
              </a:solidFill>
            </a:endParaRPr>
          </a:p>
          <a:p>
            <a:pPr indent="-317500" lvl="0" marL="457200" rtl="0" algn="l">
              <a:spcBef>
                <a:spcPts val="0"/>
              </a:spcBef>
              <a:spcAft>
                <a:spcPts val="0"/>
              </a:spcAft>
              <a:buClr>
                <a:schemeClr val="dk1"/>
              </a:buClr>
              <a:buSzPts val="1400"/>
              <a:buChar char="●"/>
            </a:pPr>
            <a:r>
              <a:rPr lang="en" sz="1000">
                <a:solidFill>
                  <a:srgbClr val="4285F4"/>
                </a:solidFill>
              </a:rPr>
              <a:t>In other news, are there other considerations should we take into account when building models that might ‘invalidate’ its usability?</a:t>
            </a:r>
            <a:endParaRPr sz="1000">
              <a:solidFill>
                <a:srgbClr val="4285F4"/>
              </a:solidFill>
            </a:endParaRPr>
          </a:p>
          <a:p>
            <a:pPr indent="-317500" lvl="0" marL="457200" rtl="0" algn="l">
              <a:spcBef>
                <a:spcPts val="0"/>
              </a:spcBef>
              <a:spcAft>
                <a:spcPts val="0"/>
              </a:spcAft>
              <a:buClr>
                <a:schemeClr val="dk1"/>
              </a:buClr>
              <a:buSzPts val="1400"/>
              <a:buChar char="●"/>
            </a:pPr>
            <a:r>
              <a:t/>
            </a:r>
            <a:endParaRPr sz="1400">
              <a:solidFill>
                <a:schemeClr val="dk1"/>
              </a:solidFill>
            </a:endParaRPr>
          </a:p>
          <a:p>
            <a:pPr indent="-311150" lvl="0" marL="457200" rtl="0" algn="l">
              <a:spcBef>
                <a:spcPts val="0"/>
              </a:spcBef>
              <a:spcAft>
                <a:spcPts val="0"/>
              </a:spcAft>
              <a:buClr>
                <a:srgbClr val="4285F4"/>
              </a:buClr>
              <a:buSzPts val="1300"/>
              <a:buChar char="-"/>
            </a:pPr>
            <a:r>
              <a:t/>
            </a:r>
            <a:endParaRPr sz="1300">
              <a:solidFill>
                <a:srgbClr val="4285F4"/>
              </a:solidFill>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17ba0eb66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917ba0eb66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917ba0eb66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2917ba0eb66_2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917ba0eb6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917ba0eb66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17ba0eb6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917ba0eb66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4f9e0004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24f9e0004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917ba0eb66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917ba0eb66_2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917ba0eb66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917ba0eb66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This data was easy to visualize, but how can we see underfitting and overfitting when dealing with multi dimensional data sets?</a:t>
            </a:r>
            <a:endParaRPr/>
          </a:p>
          <a:p>
            <a:pPr indent="-298450" lvl="0" marL="457200" rtl="0" algn="l">
              <a:lnSpc>
                <a:spcPct val="100000"/>
              </a:lnSpc>
              <a:spcBef>
                <a:spcPts val="0"/>
              </a:spcBef>
              <a:spcAft>
                <a:spcPts val="0"/>
              </a:spcAft>
              <a:buSzPts val="1100"/>
              <a:buChar char="●"/>
            </a:pPr>
            <a:r>
              <a:rPr lang="en"/>
              <a:t>First let’s imagine we trained a model and then measured its error over training time.</a:t>
            </a:r>
            <a:endParaRPr/>
          </a:p>
          <a:p>
            <a:pPr indent="-298450" lvl="0" marL="457200" rtl="0" algn="l">
              <a:spcBef>
                <a:spcPts val="0"/>
              </a:spcBef>
              <a:spcAft>
                <a:spcPts val="0"/>
              </a:spcAft>
              <a:buClr>
                <a:schemeClr val="dk1"/>
              </a:buClr>
              <a:buSzPts val="1100"/>
              <a:buChar char="●"/>
            </a:pPr>
            <a:r>
              <a:rPr lang="en">
                <a:solidFill>
                  <a:schemeClr val="dk1"/>
                </a:solidFill>
              </a:rPr>
              <a:t>When thinking about overfitting and underfitting we want to keep in mind the relationship of model performance on the training set versus the test/validation set.</a:t>
            </a:r>
            <a:endParaRPr>
              <a:solidFill>
                <a:schemeClr val="dk1"/>
              </a:solidFill>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917ba0eb66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2917ba0eb66_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This data was easy to visualize, but how can we see underfitting and overfitting when dealing with multi dimensional data sets?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let’s imagine we trained a model and then measured its error over training time.</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917ba0eb66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917ba0eb66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000">
                <a:solidFill>
                  <a:schemeClr val="dk1"/>
                </a:solidFill>
              </a:rPr>
              <a:t>This data was easy to visualize, but how can we see underfitting and overfitting when dealing with multi dimensional data sets? let’s imagine we trained a model and then measured its error over training time</a:t>
            </a:r>
            <a:endParaRPr sz="1000">
              <a:solidFill>
                <a:schemeClr val="dk1"/>
              </a:solidFill>
            </a:endParaRPr>
          </a:p>
          <a:p>
            <a:pPr indent="-298450" lvl="0" marL="457200" rtl="0" algn="l">
              <a:lnSpc>
                <a:spcPct val="100000"/>
              </a:lnSpc>
              <a:spcBef>
                <a:spcPts val="0"/>
              </a:spcBef>
              <a:spcAft>
                <a:spcPts val="0"/>
              </a:spcAft>
              <a:buSzPts val="1100"/>
              <a:buChar char="●"/>
            </a:pPr>
            <a:r>
              <a:t/>
            </a:r>
            <a:endParaRPr/>
          </a:p>
          <a:p>
            <a:pPr indent="-298450" lvl="0" marL="457200" rtl="0" algn="l">
              <a:lnSpc>
                <a:spcPct val="100000"/>
              </a:lnSpc>
              <a:spcBef>
                <a:spcPts val="0"/>
              </a:spcBef>
              <a:spcAft>
                <a:spcPts val="0"/>
              </a:spcAft>
              <a:buSzPts val="1100"/>
              <a:buChar char="●"/>
            </a:pPr>
            <a:r>
              <a:rPr lang="en"/>
              <a:t>When thinking about overfitting and underfitting we want to keep in mind the relationship of model performance on the training set versus the test/validation set.</a:t>
            </a:r>
            <a:endParaRPr/>
          </a:p>
          <a:p>
            <a:pPr indent="-298450" lvl="0" marL="457200" rtl="0" algn="l">
              <a:lnSpc>
                <a:spcPct val="100000"/>
              </a:lnSpc>
              <a:spcBef>
                <a:spcPts val="0"/>
              </a:spcBef>
              <a:spcAft>
                <a:spcPts val="0"/>
              </a:spcAft>
              <a:buSzPts val="1100"/>
              <a:buChar char="●"/>
            </a:pPr>
            <a:r>
              <a:rPr lang="en"/>
              <a:t>Let’s imagine we split our data into a training set and a test set</a:t>
            </a:r>
            <a:endParaRPr/>
          </a:p>
          <a:p>
            <a:pPr indent="-298450" lvl="0" marL="457200" rtl="0" algn="l">
              <a:lnSpc>
                <a:spcPct val="100000"/>
              </a:lnSpc>
              <a:spcBef>
                <a:spcPts val="0"/>
              </a:spcBef>
              <a:spcAft>
                <a:spcPts val="0"/>
              </a:spcAft>
              <a:buSzPts val="1100"/>
              <a:buChar char="●"/>
            </a:pPr>
            <a:r>
              <a:rPr lang="en"/>
              <a:t>We first see performance on the training set</a:t>
            </a:r>
            <a:endParaRPr/>
          </a:p>
          <a:p>
            <a:pPr indent="-298450" lvl="0" marL="457200" rtl="0" algn="l">
              <a:lnSpc>
                <a:spcPct val="100000"/>
              </a:lnSpc>
              <a:spcBef>
                <a:spcPts val="0"/>
              </a:spcBef>
              <a:spcAft>
                <a:spcPts val="0"/>
              </a:spcAft>
              <a:buSzPts val="1100"/>
              <a:buChar char="●"/>
            </a:pPr>
            <a:r>
              <a:rPr lang="en"/>
              <a:t>Next we check performance on the test set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917ba0eb66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2917ba0eb66_2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thinking about overfitting and underfitting we want to keep in mind the relationship of model performance on the training set versus the test/validation set.</a:t>
            </a:r>
            <a:endParaRPr/>
          </a:p>
          <a:p>
            <a:pPr indent="-298450" lvl="0" marL="457200" rtl="0" algn="l">
              <a:lnSpc>
                <a:spcPct val="100000"/>
              </a:lnSpc>
              <a:spcBef>
                <a:spcPts val="0"/>
              </a:spcBef>
              <a:spcAft>
                <a:spcPts val="0"/>
              </a:spcAft>
              <a:buSzPts val="1100"/>
              <a:buChar char="●"/>
            </a:pPr>
            <a:r>
              <a:rPr lang="en"/>
              <a:t>Let’s imagine we split our data into a training set and a test set</a:t>
            </a:r>
            <a:endParaRPr/>
          </a:p>
          <a:p>
            <a:pPr indent="-298450" lvl="0" marL="457200" rtl="0" algn="l">
              <a:lnSpc>
                <a:spcPct val="100000"/>
              </a:lnSpc>
              <a:spcBef>
                <a:spcPts val="0"/>
              </a:spcBef>
              <a:spcAft>
                <a:spcPts val="0"/>
              </a:spcAft>
              <a:buSzPts val="1100"/>
              <a:buChar char="●"/>
            </a:pPr>
            <a:r>
              <a:rPr lang="en"/>
              <a:t>We first see performance on the training set</a:t>
            </a:r>
            <a:endParaRPr/>
          </a:p>
          <a:p>
            <a:pPr indent="-298450" lvl="0" marL="457200" rtl="0" algn="l">
              <a:lnSpc>
                <a:spcPct val="100000"/>
              </a:lnSpc>
              <a:spcBef>
                <a:spcPts val="0"/>
              </a:spcBef>
              <a:spcAft>
                <a:spcPts val="0"/>
              </a:spcAft>
              <a:buSzPts val="1100"/>
              <a:buChar char="●"/>
            </a:pPr>
            <a:r>
              <a:rPr lang="en"/>
              <a:t>Next we check performance on the test set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917ba0eb66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917ba0eb66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https://docs.google.com/presentation/d/1WurfW8OWRqjiSmzmwOW71iN6CEShkbfOnyETqTvf6BE/edit#slide=id.g5c6d0d8677_0_239</a:t>
            </a:r>
            <a:r>
              <a:rPr lang="en"/>
              <a:t> </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What we just showed is a simplified approach to supervised learning, it contains an issue!</a:t>
            </a:r>
            <a:endParaRPr/>
          </a:p>
          <a:p>
            <a:pPr indent="-298450" lvl="0" marL="457200" rtl="0" algn="l">
              <a:lnSpc>
                <a:spcPct val="100000"/>
              </a:lnSpc>
              <a:spcBef>
                <a:spcPts val="0"/>
              </a:spcBef>
              <a:spcAft>
                <a:spcPts val="0"/>
              </a:spcAft>
              <a:buSzPts val="1100"/>
              <a:buChar char="●"/>
            </a:pPr>
            <a:r>
              <a:rPr lang="en"/>
              <a:t>Is it fair to use our single split of the data to evaluate our models performance?</a:t>
            </a:r>
            <a:endParaRPr/>
          </a:p>
          <a:p>
            <a:pPr indent="-298450" lvl="0" marL="457200" rtl="0" algn="l">
              <a:lnSpc>
                <a:spcPct val="100000"/>
              </a:lnSpc>
              <a:spcBef>
                <a:spcPts val="0"/>
              </a:spcBef>
              <a:spcAft>
                <a:spcPts val="0"/>
              </a:spcAft>
              <a:buSzPts val="1100"/>
              <a:buChar char="●"/>
            </a:pPr>
            <a:r>
              <a:rPr lang="en"/>
              <a:t>After all, we were given the chance to update the model parameters again and again.</a:t>
            </a:r>
            <a:endParaRPr/>
          </a:p>
          <a:p>
            <a:pPr indent="-298450" lvl="0" marL="457200" rtl="0" algn="l">
              <a:lnSpc>
                <a:spcPct val="100000"/>
              </a:lnSpc>
              <a:spcBef>
                <a:spcPts val="0"/>
              </a:spcBef>
              <a:spcAft>
                <a:spcPts val="0"/>
              </a:spcAft>
              <a:buSzPts val="1100"/>
              <a:buChar char="●"/>
            </a:pPr>
            <a:r>
              <a:rPr lang="en"/>
              <a:t>Today, will simplify our data by using a simple train/test split.</a:t>
            </a:r>
            <a:endParaRPr/>
          </a:p>
          <a:p>
            <a:pPr indent="-298450" lvl="0" marL="457200" rtl="0" algn="l">
              <a:lnSpc>
                <a:spcPct val="100000"/>
              </a:lnSpc>
              <a:spcBef>
                <a:spcPts val="0"/>
              </a:spcBef>
              <a:spcAft>
                <a:spcPts val="0"/>
              </a:spcAft>
              <a:buSzPts val="1100"/>
              <a:buChar char="●"/>
            </a:pPr>
            <a:r>
              <a:rPr lang="en"/>
              <a:t>We will simply train and then evaluate on a test set (leaving the option to students to go back and adjust parameters).</a:t>
            </a:r>
            <a:endParaRPr/>
          </a:p>
          <a:p>
            <a:pPr indent="-298450" lvl="0" marL="457200" rtl="0" algn="l">
              <a:lnSpc>
                <a:spcPct val="100000"/>
              </a:lnSpc>
              <a:spcBef>
                <a:spcPts val="0"/>
              </a:spcBef>
              <a:spcAft>
                <a:spcPts val="0"/>
              </a:spcAft>
              <a:buSzPts val="1100"/>
              <a:buChar char="●"/>
            </a:pPr>
            <a:r>
              <a:rPr lang="en"/>
              <a:t>After going through the course, you will be able to easily perform another split to get 3 data sets if you desire.</a:t>
            </a:r>
            <a:endParaRPr/>
          </a:p>
          <a:p>
            <a:pPr indent="-298450" lvl="0" marL="457200" rtl="0" algn="l">
              <a:spcBef>
                <a:spcPts val="0"/>
              </a:spcBef>
              <a:spcAft>
                <a:spcPts val="0"/>
              </a:spcAft>
              <a:buSzPts val="1100"/>
              <a:buChar char="●"/>
            </a:pPr>
            <a:r>
              <a:rPr lang="en" sz="1400">
                <a:solidFill>
                  <a:schemeClr val="dk1"/>
                </a:solidFill>
              </a:rPr>
              <a:t>This means after we see the results on the final test set we don’t get to go back and adjust any model parameters!</a:t>
            </a:r>
            <a:endParaRPr sz="1400">
              <a:solidFill>
                <a:schemeClr val="dk1"/>
              </a:solidFill>
            </a:endParaRPr>
          </a:p>
          <a:p>
            <a:pPr indent="-298450" lvl="0" marL="457200" rtl="0" algn="l">
              <a:spcBef>
                <a:spcPts val="0"/>
              </a:spcBef>
              <a:spcAft>
                <a:spcPts val="0"/>
              </a:spcAft>
              <a:buSzPts val="1100"/>
              <a:buChar char="●"/>
            </a:pPr>
            <a:r>
              <a:t/>
            </a:r>
            <a:endParaRPr sz="1400">
              <a:solidFill>
                <a:schemeClr val="dk1"/>
              </a:solidFill>
            </a:endParaRPr>
          </a:p>
          <a:p>
            <a:pPr indent="-298450" lvl="0" marL="457200" rtl="0" algn="l">
              <a:spcBef>
                <a:spcPts val="0"/>
              </a:spcBef>
              <a:spcAft>
                <a:spcPts val="0"/>
              </a:spcAft>
              <a:buSzPts val="1100"/>
              <a:buChar char="●"/>
            </a:pPr>
            <a:r>
              <a:rPr lang="en" sz="1400">
                <a:solidFill>
                  <a:schemeClr val="dk1"/>
                </a:solidFill>
              </a:rPr>
              <a:t>This final measure is what we label the true performance of the model to be.</a:t>
            </a:r>
            <a:endParaRPr sz="1400">
              <a:solidFill>
                <a:schemeClr val="dk1"/>
              </a:solidFill>
            </a:endParaRPr>
          </a:p>
          <a:p>
            <a:pPr indent="-298450" lvl="0" marL="457200" rtl="0" algn="l">
              <a:lnSpc>
                <a:spcPct val="100000"/>
              </a:lnSpc>
              <a:spcBef>
                <a:spcPts val="0"/>
              </a:spcBef>
              <a:spcAft>
                <a:spcPts val="0"/>
              </a:spcAft>
              <a:buSzPts val="1100"/>
              <a:buChar char="●"/>
            </a:pPr>
            <a:r>
              <a:rPr lang="en"/>
              <a:t>Model Parameters: These are the parameters in the model that must be determined using the training data set. These are the fitted parameters. Hyperparameters: These are adjustable parameters that must be tuned in order to obtain a model with optimal performance.</a:t>
            </a:r>
            <a:endParaRPr/>
          </a:p>
          <a:p>
            <a:pPr indent="-298450" lvl="0" marL="457200" rtl="0" algn="l">
              <a:lnSpc>
                <a:spcPct val="100000"/>
              </a:lnSpc>
              <a:spcBef>
                <a:spcPts val="0"/>
              </a:spcBef>
              <a:spcAft>
                <a:spcPts val="0"/>
              </a:spcAft>
              <a:buSzPts val="1100"/>
              <a:buChar char="●"/>
            </a:pPr>
            <a:r>
              <a:rPr lang="en" u="sng">
                <a:solidFill>
                  <a:schemeClr val="hlink"/>
                </a:solidFill>
                <a:hlinkClick r:id="rId3"/>
              </a:rPr>
              <a:t>https://towardsdatascience.com/model-parameters-and-hyperparameters-in-machine-learning-what-is-the-difference-702d30970f6#:~:text=Model%20Parameters%3A%20These%20are%20the,a%20model%20with%20optimal%20performance</a:t>
            </a:r>
            <a:r>
              <a:rPr lang="en"/>
              <a:t>.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d810b23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d810b239ed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How can it be assured that a trained model is a performant model that adds value?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 baseline is established via a simple algorithm that serves as a yardstick for measuring the effectiveness of other complex models.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There may be more than one type of algorithm that can be applied to solve a particular type of machine learning problem.</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However, without knowing </a:t>
            </a:r>
            <a:r>
              <a:rPr lang="en" sz="1200">
                <a:solidFill>
                  <a:srgbClr val="4285F4"/>
                </a:solidFill>
              </a:rPr>
              <a:t>how much extra value, if at all, one model carries over others</a:t>
            </a:r>
            <a:r>
              <a:rPr lang="en" sz="1200">
                <a:solidFill>
                  <a:schemeClr val="dk1"/>
                </a:solidFill>
              </a:rPr>
              <a:t>, a sub-optimal model may be selected with the further possibility of experiencing lost time and processing resources.</a:t>
            </a:r>
            <a:endParaRPr sz="1200">
              <a:solidFill>
                <a:schemeClr val="dk1"/>
              </a:solidFill>
            </a:endParaRPr>
          </a:p>
          <a:p>
            <a:pPr indent="-304800" lvl="0" marL="457200" rtl="0" algn="l">
              <a:spcBef>
                <a:spcPts val="0"/>
              </a:spcBef>
              <a:spcAft>
                <a:spcPts val="0"/>
              </a:spcAft>
              <a:buClr>
                <a:schemeClr val="dk1"/>
              </a:buClr>
              <a:buSzPts val="1200"/>
              <a:buChar char="●"/>
            </a:pPr>
            <a:r>
              <a:rPr lang="en" sz="1000">
                <a:solidFill>
                  <a:srgbClr val="4285F4"/>
                </a:solidFill>
              </a:rPr>
              <a:t>Accuracy is one metric that can be measured to evaluate models. Depending on the type of model there are more that can help us better understand its performance ie. Confusion matrix for classifiers</a:t>
            </a:r>
            <a:endParaRPr sz="1000">
              <a:solidFill>
                <a:srgbClr val="4285F4"/>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d810b239e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d810b239ed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d810b239e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d810b239ed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d810b239ed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d810b239ed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d810b239e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1d810b239ed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Machine learning is about extracting knowledge from data. It is a research field at the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intersection of statistics, artificial intelligence, and computer science and is also</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known as predictive analytics or statistical learning. The application of machine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learning methods has in recent years become ubiquitous in everyday life. From automatic</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recommendations of which movies to watch, to what food to order or which</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products to buy, to personalized online radio and recognizing your friends in your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photos, many modern websites and devices have machine learning algorithms at their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core. When you look at a complex website like Facebook, Amazon, or Netflix, it is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very likely that every part of the site contains multiple machine learning models.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Outside of commercial applications, machine learning has had a tremendous influence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on the way data-driven research is done today. The tools introduced in this 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have been applied to diverse scientific problems such as understanding stars, finding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distant planets, discovering new particles, analyzing DNA sequences, and providing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personalized cancer treatments.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application doesn’t need to be as large-scale or world-changing as these examples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 order to benefit from machine learning, though. In this chapter, we will</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explain why machine learning has become so popular and discuss what kinds of</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problems can be solved using machine learning. Then, we will show you how to build</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first machine learning model, introducing important concepts along the way.</a:t>
            </a:r>
            <a:endParaRPr sz="8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323850" lvl="0" marL="457200" rtl="0" algn="l">
              <a:spcBef>
                <a:spcPts val="1100"/>
              </a:spcBef>
              <a:spcAft>
                <a:spcPts val="0"/>
              </a:spcAft>
              <a:buClr>
                <a:srgbClr val="3C4043"/>
              </a:buClr>
              <a:buSzPts val="1500"/>
              <a:buFont typeface="Roboto"/>
              <a:buChar char="●"/>
            </a:pPr>
            <a:r>
              <a:rPr lang="en" sz="1500">
                <a:solidFill>
                  <a:srgbClr val="3C4043"/>
                </a:solidFill>
                <a:highlight>
                  <a:srgbClr val="BDD3E6"/>
                </a:highlight>
                <a:latin typeface="Roboto"/>
                <a:ea typeface="Roboto"/>
                <a:cs typeface="Roboto"/>
                <a:sym typeface="Roboto"/>
              </a:rPr>
              <a:t>What is Machine Learning?</a:t>
            </a:r>
            <a:r>
              <a:rPr lang="en" sz="1500">
                <a:solidFill>
                  <a:srgbClr val="3C4043"/>
                </a:solidFill>
                <a:highlight>
                  <a:schemeClr val="lt1"/>
                </a:highlight>
                <a:latin typeface="Roboto"/>
                <a:ea typeface="Roboto"/>
                <a:cs typeface="Roboto"/>
                <a:sym typeface="Roboto"/>
              </a:rPr>
              <a:t> </a:t>
            </a:r>
            <a:endParaRPr sz="1500">
              <a:solidFill>
                <a:srgbClr val="3C4043"/>
              </a:solidFill>
              <a:highlight>
                <a:schemeClr val="lt1"/>
              </a:highlight>
              <a:latin typeface="Roboto"/>
              <a:ea typeface="Roboto"/>
              <a:cs typeface="Roboto"/>
              <a:sym typeface="Roboto"/>
            </a:endParaRPr>
          </a:p>
          <a:p>
            <a:pPr indent="-323850" lvl="0" marL="4572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Statistics vs Machine Learning</a:t>
            </a:r>
            <a:endParaRPr sz="1500">
              <a:solidFill>
                <a:srgbClr val="3C4043"/>
              </a:solidFill>
              <a:highlight>
                <a:schemeClr val="lt1"/>
              </a:highlight>
              <a:latin typeface="Roboto"/>
              <a:ea typeface="Roboto"/>
              <a:cs typeface="Roboto"/>
              <a:sym typeface="Roboto"/>
            </a:endParaRPr>
          </a:p>
          <a:p>
            <a:pPr indent="-323850" lvl="0" marL="4572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What is a good model?</a:t>
            </a:r>
            <a:endParaRPr sz="1500">
              <a:solidFill>
                <a:srgbClr val="3C4043"/>
              </a:solidFill>
              <a:highlight>
                <a:schemeClr val="lt1"/>
              </a:highlight>
              <a:latin typeface="Roboto"/>
              <a:ea typeface="Roboto"/>
              <a:cs typeface="Roboto"/>
              <a:sym typeface="Roboto"/>
            </a:endParaRPr>
          </a:p>
          <a:p>
            <a:pPr indent="-323850" lvl="0" marL="4572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Contextualizing ML Approaches</a:t>
            </a:r>
            <a:endParaRPr sz="1500">
              <a:solidFill>
                <a:srgbClr val="3C4043"/>
              </a:solidFill>
              <a:highlight>
                <a:schemeClr val="lt1"/>
              </a:highlight>
              <a:latin typeface="Roboto"/>
              <a:ea typeface="Roboto"/>
              <a:cs typeface="Roboto"/>
              <a:sym typeface="Roboto"/>
            </a:endParaRPr>
          </a:p>
          <a:p>
            <a:pPr indent="-323850" lvl="1" marL="9144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Defining an ML Problem</a:t>
            </a:r>
            <a:endParaRPr sz="1500">
              <a:solidFill>
                <a:srgbClr val="3C4043"/>
              </a:solidFill>
              <a:highlight>
                <a:schemeClr val="lt1"/>
              </a:highlight>
              <a:latin typeface="Roboto"/>
              <a:ea typeface="Roboto"/>
              <a:cs typeface="Roboto"/>
              <a:sym typeface="Roboto"/>
            </a:endParaRPr>
          </a:p>
          <a:p>
            <a:pPr indent="-323850" lvl="1" marL="9144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The Analytics Process</a:t>
            </a:r>
            <a:endParaRPr sz="1500">
              <a:solidFill>
                <a:srgbClr val="3C4043"/>
              </a:solidFill>
              <a:highlight>
                <a:schemeClr val="lt1"/>
              </a:highlight>
              <a:latin typeface="Roboto"/>
              <a:ea typeface="Roboto"/>
              <a:cs typeface="Roboto"/>
              <a:sym typeface="Roboto"/>
            </a:endParaRPr>
          </a:p>
          <a:p>
            <a:pPr indent="-323850" lvl="1" marL="9144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Model Development Workflow</a:t>
            </a:r>
            <a:endParaRPr sz="1500">
              <a:solidFill>
                <a:srgbClr val="3C4043"/>
              </a:solidFill>
              <a:highlight>
                <a:schemeClr val="lt1"/>
              </a:highlight>
              <a:latin typeface="Roboto"/>
              <a:ea typeface="Roboto"/>
              <a:cs typeface="Roboto"/>
              <a:sym typeface="Roboto"/>
            </a:endParaRPr>
          </a:p>
          <a:p>
            <a:pPr indent="-323850" lvl="0" marL="4572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Basic ML Concepts</a:t>
            </a:r>
            <a:endParaRPr sz="1500">
              <a:solidFill>
                <a:srgbClr val="3C4043"/>
              </a:solidFill>
              <a:highlight>
                <a:schemeClr val="lt1"/>
              </a:highlight>
              <a:latin typeface="Roboto"/>
              <a:ea typeface="Roboto"/>
              <a:cs typeface="Roboto"/>
              <a:sym typeface="Roboto"/>
            </a:endParaRPr>
          </a:p>
          <a:p>
            <a:pPr indent="-323850" lvl="1" marL="9144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Features vs Label / Target Variables</a:t>
            </a:r>
            <a:endParaRPr sz="1500">
              <a:solidFill>
                <a:srgbClr val="3C4043"/>
              </a:solidFill>
              <a:highlight>
                <a:schemeClr val="lt1"/>
              </a:highlight>
              <a:latin typeface="Roboto"/>
              <a:ea typeface="Roboto"/>
              <a:cs typeface="Roboto"/>
              <a:sym typeface="Roboto"/>
            </a:endParaRPr>
          </a:p>
          <a:p>
            <a:pPr indent="-323850" lvl="1" marL="9144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Domain Expertise</a:t>
            </a:r>
            <a:endParaRPr sz="1500">
              <a:solidFill>
                <a:srgbClr val="3C4043"/>
              </a:solidFill>
              <a:highlight>
                <a:schemeClr val="lt1"/>
              </a:highlight>
              <a:latin typeface="Roboto"/>
              <a:ea typeface="Roboto"/>
              <a:cs typeface="Roboto"/>
              <a:sym typeface="Roboto"/>
            </a:endParaRPr>
          </a:p>
          <a:p>
            <a:pPr indent="-323850" lvl="1" marL="9144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Feature Engineering</a:t>
            </a:r>
            <a:endParaRPr sz="1500">
              <a:solidFill>
                <a:srgbClr val="3C4043"/>
              </a:solidFill>
              <a:highlight>
                <a:schemeClr val="lt1"/>
              </a:highlight>
              <a:latin typeface="Roboto"/>
              <a:ea typeface="Roboto"/>
              <a:cs typeface="Roboto"/>
              <a:sym typeface="Roboto"/>
            </a:endParaRPr>
          </a:p>
          <a:p>
            <a:pPr indent="-323850" lvl="1" marL="9144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Train / Test Split</a:t>
            </a:r>
            <a:endParaRPr sz="1500">
              <a:solidFill>
                <a:srgbClr val="3C4043"/>
              </a:solidFill>
              <a:highlight>
                <a:schemeClr val="lt1"/>
              </a:highlight>
              <a:latin typeface="Roboto"/>
              <a:ea typeface="Roboto"/>
              <a:cs typeface="Roboto"/>
              <a:sym typeface="Roboto"/>
            </a:endParaRPr>
          </a:p>
          <a:p>
            <a:pPr indent="-323850" lvl="1" marL="9144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Baseline Model</a:t>
            </a:r>
            <a:endParaRPr sz="1500">
              <a:solidFill>
                <a:srgbClr val="3C4043"/>
              </a:solidFill>
              <a:highlight>
                <a:schemeClr val="lt1"/>
              </a:highlight>
              <a:latin typeface="Roboto"/>
              <a:ea typeface="Roboto"/>
              <a:cs typeface="Roboto"/>
              <a:sym typeface="Roboto"/>
            </a:endParaRPr>
          </a:p>
          <a:p>
            <a:pPr indent="-323850" lvl="1" marL="9144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Algorithms</a:t>
            </a:r>
            <a:endParaRPr sz="1500">
              <a:solidFill>
                <a:srgbClr val="3C4043"/>
              </a:solidFill>
              <a:highlight>
                <a:schemeClr val="lt1"/>
              </a:highlight>
              <a:latin typeface="Roboto"/>
              <a:ea typeface="Roboto"/>
              <a:cs typeface="Roboto"/>
              <a:sym typeface="Roboto"/>
            </a:endParaRPr>
          </a:p>
          <a:p>
            <a:pPr indent="-323850" lvl="1" marL="9144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Champion Model</a:t>
            </a:r>
            <a:endParaRPr sz="1500">
              <a:solidFill>
                <a:srgbClr val="3C4043"/>
              </a:solidFill>
              <a:highlight>
                <a:schemeClr val="lt1"/>
              </a:highlight>
              <a:latin typeface="Roboto"/>
              <a:ea typeface="Roboto"/>
              <a:cs typeface="Roboto"/>
              <a:sym typeface="Roboto"/>
            </a:endParaRPr>
          </a:p>
          <a:p>
            <a:pPr indent="-323850" lvl="1" marL="9144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Model Maintenance</a:t>
            </a:r>
            <a:endParaRPr sz="1500">
              <a:solidFill>
                <a:srgbClr val="3C4043"/>
              </a:solidFill>
              <a:highlight>
                <a:schemeClr val="lt1"/>
              </a:highlight>
              <a:latin typeface="Roboto"/>
              <a:ea typeface="Roboto"/>
              <a:cs typeface="Roboto"/>
              <a:sym typeface="Roboto"/>
            </a:endParaRPr>
          </a:p>
          <a:p>
            <a:pPr indent="-323850" lvl="0" marL="4572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Supervised Learning</a:t>
            </a:r>
            <a:endParaRPr sz="1500">
              <a:solidFill>
                <a:srgbClr val="3C4043"/>
              </a:solidFill>
              <a:highlight>
                <a:schemeClr val="lt1"/>
              </a:highlight>
              <a:latin typeface="Roboto"/>
              <a:ea typeface="Roboto"/>
              <a:cs typeface="Roboto"/>
              <a:sym typeface="Roboto"/>
            </a:endParaRPr>
          </a:p>
          <a:p>
            <a:pPr indent="-323850" lvl="0" marL="457200" rtl="0" algn="l">
              <a:spcBef>
                <a:spcPts val="0"/>
              </a:spcBef>
              <a:spcAft>
                <a:spcPts val="0"/>
              </a:spcAft>
              <a:buClr>
                <a:srgbClr val="3C4043"/>
              </a:buClr>
              <a:buSzPts val="1500"/>
              <a:buFont typeface="Roboto"/>
              <a:buChar char="●"/>
            </a:pPr>
            <a:r>
              <a:rPr lang="en" sz="1500">
                <a:solidFill>
                  <a:srgbClr val="3C4043"/>
                </a:solidFill>
                <a:highlight>
                  <a:schemeClr val="lt1"/>
                </a:highlight>
                <a:latin typeface="Roboto"/>
                <a:ea typeface="Roboto"/>
                <a:cs typeface="Roboto"/>
                <a:sym typeface="Roboto"/>
              </a:rPr>
              <a:t>Unsupervised Learning</a:t>
            </a:r>
            <a:endParaRPr sz="1500">
              <a:solidFill>
                <a:srgbClr val="3C4043"/>
              </a:solidFill>
              <a:highlight>
                <a:schemeClr val="lt1"/>
              </a:highlight>
              <a:latin typeface="Roboto"/>
              <a:ea typeface="Roboto"/>
              <a:cs typeface="Roboto"/>
              <a:sym typeface="Roboto"/>
            </a:endParaRPr>
          </a:p>
          <a:p>
            <a:pPr indent="-298450" lvl="0" marL="457200" rtl="0" algn="l">
              <a:spcBef>
                <a:spcPts val="0"/>
              </a:spcBef>
              <a:spcAft>
                <a:spcPts val="0"/>
              </a:spcAft>
              <a:buClr>
                <a:schemeClr val="dk1"/>
              </a:buClr>
              <a:buSzPts val="1100"/>
              <a:buChar char="●"/>
            </a:pPr>
            <a:r>
              <a:rPr lang="en">
                <a:solidFill>
                  <a:schemeClr val="dk1"/>
                </a:solidFill>
              </a:rPr>
              <a:t>Brief review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is ML?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Where have you seen ML used in your life </a:t>
            </a:r>
            <a:endParaRPr>
              <a:solidFill>
                <a:schemeClr val="dk1"/>
              </a:solidFill>
            </a:endParaRPr>
          </a:p>
          <a:p>
            <a:pPr indent="-298450" lvl="1" marL="914400" rtl="0" algn="l">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d810b239e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1d810b239ed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d810b239e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d810b239ed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Model development requires an </a:t>
            </a:r>
            <a:r>
              <a:rPr lang="en" sz="1200">
                <a:solidFill>
                  <a:srgbClr val="4285F4"/>
                </a:solidFill>
              </a:rPr>
              <a:t>iterative process where we create many different instances of a particular model</a:t>
            </a:r>
            <a:r>
              <a:rPr lang="en" sz="1200">
                <a:solidFill>
                  <a:schemeClr val="dk1"/>
                </a:solidFill>
              </a:rPr>
              <a:t> and/or use different types of models that we will each evaluate to eventually arrive at our best performant version aka our champion model.</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 following items can be considered when developing your model iterations: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Identification of metrics to track</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Changes to Hyperparameter configuration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Algorithms to try</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Feature engineering</a:t>
            </a:r>
            <a:endParaRPr sz="12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d810b239ed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1d810b239ed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concept drift or drift is an evolution of data that invalidates the data model. It happens when the statistical properties of the target variable, which the model is trying to predict, change over time in unforeseen ways.</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4df270ea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24df270eab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Machine learning is about extracting knowledge from data. It is a research field at the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intersection of statistics, artificial intelligence, and computer science and is also</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known as predictive analytics or statistical learning. The application of machine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learning methods has in recent years become ubiquitous in everyday life. From automatic</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recommendations of which movies to watch, to what food to order or which</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products to buy, to personalized online radio and recognizing your friends in your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photos, many modern websites and devices have machine learning algorithms at their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core. When you look at a complex website like Facebook, Amazon, or Netflix, it is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very likely that every part of the site contains multiple machine learning models.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Outside of commercial applications, machine learning has had a tremendous influence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on the way data-driven research is done today. The tools introduced in this 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have been applied to diverse scientific problems such as understanding stars, finding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distant planets, discovering new particles, analyzing DNA sequences, and providing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personalized cancer treatments.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application doesn’t need to be as large-scale or world-changing as these examples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 order to benefit from machine learning, though. In this chapter, we will</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explain why machine learning has become so popular and discuss what kinds of</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problems can be solved using machine learning. Then, we will show you how to build</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first machine learning model, introducing important concepts along the way.</a:t>
            </a:r>
            <a:endParaRPr sz="8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d810b239e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d810b239ed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d810b239e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1d810b239ed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For example, a segment of text could have a category label, such as:</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Spam vs. Legitimate Email</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Positive vs. Negative Movie Review</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Supervised learning is commonly used in applications where historical data predicts likely future events</a:t>
            </a:r>
            <a:endParaRPr sz="1400">
              <a:solidFill>
                <a:schemeClr val="dk1"/>
              </a:solidFill>
            </a:endParaRPr>
          </a:p>
          <a:p>
            <a:pPr indent="-317500" lvl="0" marL="457200" rtl="0" algn="l">
              <a:spcBef>
                <a:spcPts val="0"/>
              </a:spcBef>
              <a:spcAft>
                <a:spcPts val="0"/>
              </a:spcAft>
              <a:buClr>
                <a:schemeClr val="dk1"/>
              </a:buClr>
              <a:buSzPts val="1400"/>
              <a:buChar char="●"/>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model receives a set of inputs along with the corresponding correct outputs, and the algorithm learns by comparing its actual output with correct outputs to find errors.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It then modifies the model accordingly.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Classification vs regression </a:t>
            </a:r>
            <a:endParaRPr sz="140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d810b239e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1d810b239ed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d810b239e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1d810b239ed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232629"/>
                </a:solidFill>
                <a:highlight>
                  <a:srgbClr val="FFFFFF"/>
                </a:highlight>
                <a:latin typeface="Georgia"/>
                <a:ea typeface="Georgia"/>
                <a:cs typeface="Georgia"/>
                <a:sym typeface="Georgia"/>
              </a:rPr>
              <a:t>Parsimony is basically</a:t>
            </a:r>
            <a:r>
              <a:rPr lang="en" sz="1150">
                <a:solidFill>
                  <a:srgbClr val="232629"/>
                </a:solidFill>
                <a:highlight>
                  <a:schemeClr val="lt1"/>
                </a:highlight>
                <a:latin typeface="Georgia"/>
                <a:ea typeface="Georgia"/>
                <a:cs typeface="Georgia"/>
                <a:sym typeface="Georgia"/>
              </a:rPr>
              <a:t> Occam's razor</a:t>
            </a:r>
            <a:r>
              <a:rPr lang="en" sz="1150">
                <a:solidFill>
                  <a:srgbClr val="232629"/>
                </a:solidFill>
                <a:highlight>
                  <a:srgbClr val="FFFFFF"/>
                </a:highlight>
                <a:latin typeface="Georgia"/>
                <a:ea typeface="Georgia"/>
                <a:cs typeface="Georgia"/>
                <a:sym typeface="Georgia"/>
              </a:rPr>
              <a:t>: prefer simpler models when possible. In linear regression, for example, a model is parsimonious when it includes relatively few predictors, interactions, higher-order terms, etc. One motivation for parsimony is avoiding over-fitting in high-dimensional data.</a:t>
            </a:r>
            <a:endParaRPr sz="1150">
              <a:solidFill>
                <a:srgbClr val="232629"/>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n" sz="1150">
                <a:solidFill>
                  <a:srgbClr val="232629"/>
                </a:solidFill>
                <a:highlight>
                  <a:srgbClr val="FFFFFF"/>
                </a:highlight>
                <a:latin typeface="Georgia"/>
                <a:ea typeface="Georgia"/>
                <a:cs typeface="Georgia"/>
                <a:sym typeface="Georgia"/>
              </a:rPr>
              <a:t>Parsimony is a principle of modeling more than of probability (though you can see it as the natural result of having high prior probability on simple models and low prior probability on complex models), and not everybody agrees with it.</a:t>
            </a:r>
            <a:endParaRPr sz="1150">
              <a:solidFill>
                <a:srgbClr val="2326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d810b239ed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d810b239ed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d810b239e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d810b239ed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d810b239e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1d810b239ed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a:p>
            <a:pPr indent="-298450" lvl="0" marL="457200" rtl="0" algn="l">
              <a:lnSpc>
                <a:spcPct val="100000"/>
              </a:lnSpc>
              <a:spcBef>
                <a:spcPts val="0"/>
              </a:spcBef>
              <a:spcAft>
                <a:spcPts val="0"/>
              </a:spcAft>
              <a:buSzPts val="1100"/>
              <a:buChar char="●"/>
            </a:pPr>
            <a:r>
              <a:rPr lang="en" u="sng">
                <a:solidFill>
                  <a:schemeClr val="hlink"/>
                </a:solidFill>
                <a:hlinkClick r:id="rId2"/>
              </a:rPr>
              <a:t>https://www.analyticsvidhya.com/blog/2021/03/everything-you-need-to-know-about-machine-learning/</a:t>
            </a:r>
            <a:r>
              <a:rPr lang="en"/>
              <a:t>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d810b23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1d810b239ed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This all started in the 1800s</a:t>
            </a:r>
            <a:endParaRPr/>
          </a:p>
          <a:p>
            <a:pPr indent="0" lvl="0" marL="0" rtl="0" algn="l">
              <a:lnSpc>
                <a:spcPct val="100000"/>
              </a:lnSpc>
              <a:spcBef>
                <a:spcPts val="0"/>
              </a:spcBef>
              <a:spcAft>
                <a:spcPts val="0"/>
              </a:spcAft>
              <a:buClr>
                <a:schemeClr val="dk1"/>
              </a:buClr>
              <a:buSzPts val="1100"/>
              <a:buFont typeface="Arial"/>
              <a:buNone/>
            </a:pPr>
            <a:r>
              <a:rPr lang="en"/>
              <a:t>with a guy named Francis</a:t>
            </a:r>
            <a:endParaRPr/>
          </a:p>
          <a:p>
            <a:pPr indent="0" lvl="0" marL="0" rtl="0" algn="l">
              <a:lnSpc>
                <a:spcPct val="100000"/>
              </a:lnSpc>
              <a:spcBef>
                <a:spcPts val="0"/>
              </a:spcBef>
              <a:spcAft>
                <a:spcPts val="0"/>
              </a:spcAft>
              <a:buClr>
                <a:schemeClr val="dk1"/>
              </a:buClr>
              <a:buSzPts val="1100"/>
              <a:buFont typeface="Arial"/>
              <a:buNone/>
            </a:pPr>
            <a:r>
              <a:rPr lang="en"/>
              <a:t>Galton. Galton was studying</a:t>
            </a:r>
            <a:endParaRPr/>
          </a:p>
          <a:p>
            <a:pPr indent="0" lvl="0" marL="0" rtl="0" algn="l">
              <a:lnSpc>
                <a:spcPct val="100000"/>
              </a:lnSpc>
              <a:spcBef>
                <a:spcPts val="0"/>
              </a:spcBef>
              <a:spcAft>
                <a:spcPts val="0"/>
              </a:spcAft>
              <a:buClr>
                <a:schemeClr val="dk1"/>
              </a:buClr>
              <a:buSzPts val="1100"/>
              <a:buFont typeface="Arial"/>
              <a:buNone/>
            </a:pPr>
            <a:r>
              <a:rPr lang="en"/>
              <a:t>the relationship between</a:t>
            </a:r>
            <a:endParaRPr/>
          </a:p>
          <a:p>
            <a:pPr indent="0" lvl="0" marL="0" rtl="0" algn="l">
              <a:lnSpc>
                <a:spcPct val="100000"/>
              </a:lnSpc>
              <a:spcBef>
                <a:spcPts val="0"/>
              </a:spcBef>
              <a:spcAft>
                <a:spcPts val="0"/>
              </a:spcAft>
              <a:buClr>
                <a:schemeClr val="dk1"/>
              </a:buClr>
              <a:buSzPts val="1100"/>
              <a:buFont typeface="Arial"/>
              <a:buNone/>
            </a:pPr>
            <a:r>
              <a:rPr lang="en"/>
              <a:t>parents and their children. In</a:t>
            </a:r>
            <a:endParaRPr/>
          </a:p>
          <a:p>
            <a:pPr indent="0" lvl="0" marL="0" rtl="0" algn="l">
              <a:lnSpc>
                <a:spcPct val="100000"/>
              </a:lnSpc>
              <a:spcBef>
                <a:spcPts val="0"/>
              </a:spcBef>
              <a:spcAft>
                <a:spcPts val="0"/>
              </a:spcAft>
              <a:buClr>
                <a:schemeClr val="dk1"/>
              </a:buClr>
              <a:buSzPts val="1100"/>
              <a:buFont typeface="Arial"/>
              <a:buNone/>
            </a:pPr>
            <a:r>
              <a:rPr lang="en"/>
              <a:t>particular, he investigated the</a:t>
            </a:r>
            <a:endParaRPr/>
          </a:p>
          <a:p>
            <a:pPr indent="0" lvl="0" marL="0" rtl="0" algn="l">
              <a:lnSpc>
                <a:spcPct val="100000"/>
              </a:lnSpc>
              <a:spcBef>
                <a:spcPts val="0"/>
              </a:spcBef>
              <a:spcAft>
                <a:spcPts val="0"/>
              </a:spcAft>
              <a:buClr>
                <a:schemeClr val="dk1"/>
              </a:buClr>
              <a:buSzPts val="1100"/>
              <a:buFont typeface="Arial"/>
              <a:buNone/>
            </a:pPr>
            <a:r>
              <a:rPr lang="en"/>
              <a:t>relationship between the</a:t>
            </a:r>
            <a:endParaRPr/>
          </a:p>
          <a:p>
            <a:pPr indent="0" lvl="0" marL="0" rtl="0" algn="l">
              <a:lnSpc>
                <a:spcPct val="100000"/>
              </a:lnSpc>
              <a:spcBef>
                <a:spcPts val="0"/>
              </a:spcBef>
              <a:spcAft>
                <a:spcPts val="0"/>
              </a:spcAft>
              <a:buClr>
                <a:schemeClr val="dk1"/>
              </a:buClr>
              <a:buSzPts val="1100"/>
              <a:buFont typeface="Arial"/>
              <a:buNone/>
            </a:pPr>
            <a:r>
              <a:rPr lang="en"/>
              <a:t>heights of fathers and their</a:t>
            </a:r>
            <a:endParaRPr/>
          </a:p>
          <a:p>
            <a:pPr indent="0" lvl="0" marL="0" rtl="0" algn="l">
              <a:lnSpc>
                <a:spcPct val="100000"/>
              </a:lnSpc>
              <a:spcBef>
                <a:spcPts val="0"/>
              </a:spcBef>
              <a:spcAft>
                <a:spcPts val="0"/>
              </a:spcAft>
              <a:buSzPts val="1100"/>
              <a:buNone/>
            </a:pPr>
            <a:r>
              <a:rPr lang="en"/>
              <a:t>Sons.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he discovered was that a</a:t>
            </a:r>
            <a:endParaRPr/>
          </a:p>
          <a:p>
            <a:pPr indent="0" lvl="0" marL="0" rtl="0" algn="l">
              <a:lnSpc>
                <a:spcPct val="100000"/>
              </a:lnSpc>
              <a:spcBef>
                <a:spcPts val="0"/>
              </a:spcBef>
              <a:spcAft>
                <a:spcPts val="0"/>
              </a:spcAft>
              <a:buSzPts val="1100"/>
              <a:buNone/>
            </a:pPr>
            <a:r>
              <a:rPr lang="en"/>
              <a:t>man's son tended to be</a:t>
            </a:r>
            <a:endParaRPr/>
          </a:p>
          <a:p>
            <a:pPr indent="0" lvl="0" marL="0" rtl="0" algn="l">
              <a:lnSpc>
                <a:spcPct val="100000"/>
              </a:lnSpc>
              <a:spcBef>
                <a:spcPts val="0"/>
              </a:spcBef>
              <a:spcAft>
                <a:spcPts val="0"/>
              </a:spcAft>
              <a:buSzPts val="1100"/>
              <a:buNone/>
            </a:pPr>
            <a:r>
              <a:rPr lang="en"/>
              <a:t>roughly as tall as his father.</a:t>
            </a:r>
            <a:endParaRPr/>
          </a:p>
          <a:p>
            <a:pPr indent="0" lvl="0" marL="0" rtl="0" algn="l">
              <a:lnSpc>
                <a:spcPct val="100000"/>
              </a:lnSpc>
              <a:spcBef>
                <a:spcPts val="0"/>
              </a:spcBef>
              <a:spcAft>
                <a:spcPts val="0"/>
              </a:spcAft>
              <a:buSzPts val="1100"/>
              <a:buNone/>
            </a:pPr>
            <a:r>
              <a:rPr lang="en"/>
              <a:t>However Galton's</a:t>
            </a:r>
            <a:endParaRPr/>
          </a:p>
          <a:p>
            <a:pPr indent="0" lvl="0" marL="0" rtl="0" algn="l">
              <a:lnSpc>
                <a:spcPct val="100000"/>
              </a:lnSpc>
              <a:spcBef>
                <a:spcPts val="0"/>
              </a:spcBef>
              <a:spcAft>
                <a:spcPts val="0"/>
              </a:spcAft>
              <a:buSzPts val="1100"/>
              <a:buNone/>
            </a:pPr>
            <a:r>
              <a:rPr lang="en"/>
              <a:t>breakthrough was that the</a:t>
            </a:r>
            <a:endParaRPr/>
          </a:p>
          <a:p>
            <a:pPr indent="0" lvl="0" marL="0" rtl="0" algn="l">
              <a:lnSpc>
                <a:spcPct val="100000"/>
              </a:lnSpc>
              <a:spcBef>
                <a:spcPts val="0"/>
              </a:spcBef>
              <a:spcAft>
                <a:spcPts val="0"/>
              </a:spcAft>
              <a:buSzPts val="1100"/>
              <a:buNone/>
            </a:pPr>
            <a:r>
              <a:rPr lang="en"/>
              <a:t>son's height tended to be</a:t>
            </a:r>
            <a:endParaRPr/>
          </a:p>
          <a:p>
            <a:pPr indent="0" lvl="0" marL="0" rtl="0" algn="l">
              <a:lnSpc>
                <a:spcPct val="100000"/>
              </a:lnSpc>
              <a:spcBef>
                <a:spcPts val="0"/>
              </a:spcBef>
              <a:spcAft>
                <a:spcPts val="0"/>
              </a:spcAft>
              <a:buSzPts val="1100"/>
              <a:buNone/>
            </a:pPr>
            <a:r>
              <a:rPr lang="en"/>
              <a:t>closer to the overall average</a:t>
            </a:r>
            <a:endParaRPr/>
          </a:p>
          <a:p>
            <a:pPr indent="0" lvl="0" marL="0" rtl="0" algn="l">
              <a:lnSpc>
                <a:spcPct val="100000"/>
              </a:lnSpc>
              <a:spcBef>
                <a:spcPts val="0"/>
              </a:spcBef>
              <a:spcAft>
                <a:spcPts val="0"/>
              </a:spcAft>
              <a:buSzPts val="1100"/>
              <a:buNone/>
            </a:pPr>
            <a:r>
              <a:rPr lang="en"/>
              <a:t>height of all people.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Let's take Shaquille O'Neal as an</a:t>
            </a:r>
            <a:endParaRPr/>
          </a:p>
          <a:p>
            <a:pPr indent="0" lvl="0" marL="0" rtl="0" algn="l">
              <a:lnSpc>
                <a:spcPct val="100000"/>
              </a:lnSpc>
              <a:spcBef>
                <a:spcPts val="0"/>
              </a:spcBef>
              <a:spcAft>
                <a:spcPts val="0"/>
              </a:spcAft>
              <a:buSzPts val="1100"/>
              <a:buNone/>
            </a:pPr>
            <a:r>
              <a:rPr lang="en"/>
              <a:t>example. Shaq is really tall:7ft 1in</a:t>
            </a:r>
            <a:endParaRPr/>
          </a:p>
          <a:p>
            <a:pPr indent="0" lvl="0" marL="0" rtl="0" algn="l">
              <a:lnSpc>
                <a:spcPct val="100000"/>
              </a:lnSpc>
              <a:spcBef>
                <a:spcPts val="0"/>
              </a:spcBef>
              <a:spcAft>
                <a:spcPts val="0"/>
              </a:spcAft>
              <a:buSzPts val="1100"/>
              <a:buNone/>
            </a:pPr>
            <a:r>
              <a:rPr lang="en"/>
              <a:t>(2.2 meters).</a:t>
            </a:r>
            <a:endParaRPr/>
          </a:p>
          <a:p>
            <a:pPr indent="0" lvl="0" marL="0" rtl="0" algn="l">
              <a:lnSpc>
                <a:spcPct val="100000"/>
              </a:lnSpc>
              <a:spcBef>
                <a:spcPts val="0"/>
              </a:spcBef>
              <a:spcAft>
                <a:spcPts val="0"/>
              </a:spcAft>
              <a:buSzPts val="1100"/>
              <a:buNone/>
            </a:pPr>
            <a:r>
              <a:rPr lang="en"/>
              <a:t>If Shaq has a son, chances are</a:t>
            </a:r>
            <a:endParaRPr/>
          </a:p>
          <a:p>
            <a:pPr indent="0" lvl="0" marL="0" rtl="0" algn="l">
              <a:lnSpc>
                <a:spcPct val="100000"/>
              </a:lnSpc>
              <a:spcBef>
                <a:spcPts val="0"/>
              </a:spcBef>
              <a:spcAft>
                <a:spcPts val="0"/>
              </a:spcAft>
              <a:buSzPts val="1100"/>
              <a:buNone/>
            </a:pPr>
            <a:r>
              <a:rPr lang="en"/>
              <a:t>he'll be pretty tall too. However,</a:t>
            </a:r>
            <a:endParaRPr/>
          </a:p>
          <a:p>
            <a:pPr indent="0" lvl="0" marL="0" rtl="0" algn="l">
              <a:lnSpc>
                <a:spcPct val="100000"/>
              </a:lnSpc>
              <a:spcBef>
                <a:spcPts val="0"/>
              </a:spcBef>
              <a:spcAft>
                <a:spcPts val="0"/>
              </a:spcAft>
              <a:buSzPts val="1100"/>
              <a:buNone/>
            </a:pPr>
            <a:r>
              <a:rPr lang="en"/>
              <a:t>Shaq is such an anomaly that</a:t>
            </a:r>
            <a:endParaRPr/>
          </a:p>
          <a:p>
            <a:pPr indent="0" lvl="0" marL="0" rtl="0" algn="l">
              <a:lnSpc>
                <a:spcPct val="100000"/>
              </a:lnSpc>
              <a:spcBef>
                <a:spcPts val="0"/>
              </a:spcBef>
              <a:spcAft>
                <a:spcPts val="0"/>
              </a:spcAft>
              <a:buSzPts val="1100"/>
              <a:buNone/>
            </a:pPr>
            <a:r>
              <a:rPr lang="en"/>
              <a:t>there is also a very good chance</a:t>
            </a:r>
            <a:endParaRPr/>
          </a:p>
          <a:p>
            <a:pPr indent="0" lvl="0" marL="0" rtl="0" algn="l">
              <a:lnSpc>
                <a:spcPct val="100000"/>
              </a:lnSpc>
              <a:spcBef>
                <a:spcPts val="0"/>
              </a:spcBef>
              <a:spcAft>
                <a:spcPts val="0"/>
              </a:spcAft>
              <a:buSzPts val="1100"/>
              <a:buNone/>
            </a:pPr>
            <a:r>
              <a:rPr lang="en"/>
              <a:t>that his son will be not be as tall</a:t>
            </a:r>
            <a:endParaRPr/>
          </a:p>
          <a:p>
            <a:pPr indent="0" lvl="0" marL="0" rtl="0" algn="l">
              <a:lnSpc>
                <a:spcPct val="100000"/>
              </a:lnSpc>
              <a:spcBef>
                <a:spcPts val="0"/>
              </a:spcBef>
              <a:spcAft>
                <a:spcPts val="0"/>
              </a:spcAft>
              <a:buSzPts val="1100"/>
              <a:buNone/>
            </a:pPr>
            <a:r>
              <a:rPr lang="en"/>
              <a:t>as Shaq.</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Turns out this is the case:</a:t>
            </a:r>
            <a:endParaRPr/>
          </a:p>
          <a:p>
            <a:pPr indent="0" lvl="0" marL="0" rtl="0" algn="l">
              <a:lnSpc>
                <a:spcPct val="100000"/>
              </a:lnSpc>
              <a:spcBef>
                <a:spcPts val="0"/>
              </a:spcBef>
              <a:spcAft>
                <a:spcPts val="0"/>
              </a:spcAft>
              <a:buSzPts val="1100"/>
              <a:buNone/>
            </a:pPr>
            <a:r>
              <a:rPr lang="en"/>
              <a:t>Shaq's son is pretty tall (6 ft 7</a:t>
            </a:r>
            <a:endParaRPr/>
          </a:p>
          <a:p>
            <a:pPr indent="0" lvl="0" marL="0" rtl="0" algn="l">
              <a:lnSpc>
                <a:spcPct val="100000"/>
              </a:lnSpc>
              <a:spcBef>
                <a:spcPts val="0"/>
              </a:spcBef>
              <a:spcAft>
                <a:spcPts val="0"/>
              </a:spcAft>
              <a:buSzPts val="1100"/>
              <a:buNone/>
            </a:pPr>
            <a:r>
              <a:rPr lang="en"/>
              <a:t>in), but not nearly as tall as his</a:t>
            </a:r>
            <a:endParaRPr/>
          </a:p>
          <a:p>
            <a:pPr indent="0" lvl="0" marL="0" rtl="0" algn="l">
              <a:lnSpc>
                <a:spcPct val="100000"/>
              </a:lnSpc>
              <a:spcBef>
                <a:spcPts val="0"/>
              </a:spcBef>
              <a:spcAft>
                <a:spcPts val="0"/>
              </a:spcAft>
              <a:buSzPts val="1100"/>
              <a:buNone/>
            </a:pPr>
            <a:r>
              <a:rPr lang="en"/>
              <a:t>dad.</a:t>
            </a:r>
            <a:endParaRPr/>
          </a:p>
          <a:p>
            <a:pPr indent="0" lvl="0" marL="0" rtl="0" algn="l">
              <a:lnSpc>
                <a:spcPct val="100000"/>
              </a:lnSpc>
              <a:spcBef>
                <a:spcPts val="0"/>
              </a:spcBef>
              <a:spcAft>
                <a:spcPts val="0"/>
              </a:spcAft>
              <a:buSzPts val="1100"/>
              <a:buNone/>
            </a:pPr>
            <a:r>
              <a:rPr lang="en"/>
              <a:t>Galton called this</a:t>
            </a:r>
            <a:endParaRPr/>
          </a:p>
          <a:p>
            <a:pPr indent="0" lvl="0" marL="0" rtl="0" algn="l">
              <a:lnSpc>
                <a:spcPct val="100000"/>
              </a:lnSpc>
              <a:spcBef>
                <a:spcPts val="0"/>
              </a:spcBef>
              <a:spcAft>
                <a:spcPts val="0"/>
              </a:spcAft>
              <a:buSzPts val="1100"/>
              <a:buNone/>
            </a:pPr>
            <a:r>
              <a:rPr lang="en"/>
              <a:t>phenomenon regression, as in</a:t>
            </a:r>
            <a:endParaRPr/>
          </a:p>
          <a:p>
            <a:pPr indent="0" lvl="0" marL="0" rtl="0" algn="l">
              <a:lnSpc>
                <a:spcPct val="100000"/>
              </a:lnSpc>
              <a:spcBef>
                <a:spcPts val="0"/>
              </a:spcBef>
              <a:spcAft>
                <a:spcPts val="0"/>
              </a:spcAft>
              <a:buSzPts val="1100"/>
              <a:buNone/>
            </a:pPr>
            <a:r>
              <a:rPr lang="en"/>
              <a:t>"A father's son's height tends</a:t>
            </a:r>
            <a:endParaRPr/>
          </a:p>
          <a:p>
            <a:pPr indent="0" lvl="0" marL="0" rtl="0" algn="l">
              <a:lnSpc>
                <a:spcPct val="100000"/>
              </a:lnSpc>
              <a:spcBef>
                <a:spcPts val="0"/>
              </a:spcBef>
              <a:spcAft>
                <a:spcPts val="0"/>
              </a:spcAft>
              <a:buSzPts val="1100"/>
              <a:buNone/>
            </a:pPr>
            <a:r>
              <a:rPr lang="en"/>
              <a:t>to regress (or drift towards)</a:t>
            </a:r>
            <a:endParaRPr/>
          </a:p>
          <a:p>
            <a:pPr indent="0" lvl="0" marL="0" rtl="0" algn="l">
              <a:lnSpc>
                <a:spcPct val="100000"/>
              </a:lnSpc>
              <a:spcBef>
                <a:spcPts val="0"/>
              </a:spcBef>
              <a:spcAft>
                <a:spcPts val="0"/>
              </a:spcAft>
              <a:buSzPts val="1100"/>
              <a:buNone/>
            </a:pPr>
            <a:r>
              <a:rPr lang="en"/>
              <a:t>the mean (average) height."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d810b239ed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1d810b239ed_0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Let's take the simplest</a:t>
            </a:r>
            <a:endParaRPr/>
          </a:p>
          <a:p>
            <a:pPr indent="0" lvl="0" marL="0" rtl="0" algn="l">
              <a:lnSpc>
                <a:spcPct val="100000"/>
              </a:lnSpc>
              <a:spcBef>
                <a:spcPts val="0"/>
              </a:spcBef>
              <a:spcAft>
                <a:spcPts val="0"/>
              </a:spcAft>
              <a:buClr>
                <a:schemeClr val="dk1"/>
              </a:buClr>
              <a:buSzPts val="1100"/>
              <a:buFont typeface="Arial"/>
              <a:buNone/>
            </a:pPr>
            <a:r>
              <a:rPr lang="en"/>
              <a:t>possible example:</a:t>
            </a:r>
            <a:endParaRPr/>
          </a:p>
          <a:p>
            <a:pPr indent="0" lvl="0" marL="0" rtl="0" algn="l">
              <a:lnSpc>
                <a:spcPct val="100000"/>
              </a:lnSpc>
              <a:spcBef>
                <a:spcPts val="0"/>
              </a:spcBef>
              <a:spcAft>
                <a:spcPts val="0"/>
              </a:spcAft>
              <a:buClr>
                <a:schemeClr val="dk1"/>
              </a:buClr>
              <a:buSzPts val="1100"/>
              <a:buFont typeface="Arial"/>
              <a:buNone/>
            </a:pPr>
            <a:r>
              <a:rPr lang="en"/>
              <a:t>calculating a regression</a:t>
            </a:r>
            <a:endParaRPr/>
          </a:p>
          <a:p>
            <a:pPr indent="0" lvl="0" marL="0" rtl="0" algn="l">
              <a:lnSpc>
                <a:spcPct val="100000"/>
              </a:lnSpc>
              <a:spcBef>
                <a:spcPts val="0"/>
              </a:spcBef>
              <a:spcAft>
                <a:spcPts val="0"/>
              </a:spcAft>
              <a:buClr>
                <a:schemeClr val="dk1"/>
              </a:buClr>
              <a:buSzPts val="1100"/>
              <a:buFont typeface="Arial"/>
              <a:buNone/>
            </a:pPr>
            <a:r>
              <a:rPr lang="en"/>
              <a:t>with only 2 data points.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d810b239e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1d810b239ed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d810b239ed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d810b239ed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Now wouldn't it be great if we</a:t>
            </a:r>
            <a:endParaRPr/>
          </a:p>
          <a:p>
            <a:pPr indent="0" lvl="0" marL="0" rtl="0" algn="l">
              <a:lnSpc>
                <a:spcPct val="100000"/>
              </a:lnSpc>
              <a:spcBef>
                <a:spcPts val="0"/>
              </a:spcBef>
              <a:spcAft>
                <a:spcPts val="0"/>
              </a:spcAft>
              <a:buClr>
                <a:schemeClr val="dk1"/>
              </a:buClr>
              <a:buSzPts val="1100"/>
              <a:buFont typeface="Arial"/>
              <a:buNone/>
            </a:pPr>
            <a:r>
              <a:rPr lang="en"/>
              <a:t>could apply this same concept to</a:t>
            </a:r>
            <a:endParaRPr/>
          </a:p>
          <a:p>
            <a:pPr indent="0" lvl="0" marL="0" rtl="0" algn="l">
              <a:lnSpc>
                <a:spcPct val="100000"/>
              </a:lnSpc>
              <a:spcBef>
                <a:spcPts val="0"/>
              </a:spcBef>
              <a:spcAft>
                <a:spcPts val="0"/>
              </a:spcAft>
              <a:buClr>
                <a:schemeClr val="dk1"/>
              </a:buClr>
              <a:buSzPts val="1100"/>
              <a:buFont typeface="Arial"/>
              <a:buNone/>
            </a:pPr>
            <a:r>
              <a:rPr lang="en"/>
              <a:t>a graph with more than just two</a:t>
            </a:r>
            <a:endParaRPr/>
          </a:p>
          <a:p>
            <a:pPr indent="0" lvl="0" marL="0" rtl="0" algn="l">
              <a:lnSpc>
                <a:spcPct val="100000"/>
              </a:lnSpc>
              <a:spcBef>
                <a:spcPts val="0"/>
              </a:spcBef>
              <a:spcAft>
                <a:spcPts val="0"/>
              </a:spcAft>
              <a:buSzPts val="1100"/>
              <a:buNone/>
            </a:pPr>
            <a:r>
              <a:rPr lang="en"/>
              <a:t>data points?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By doing this, we could take</a:t>
            </a:r>
            <a:endParaRPr/>
          </a:p>
          <a:p>
            <a:pPr indent="0" lvl="0" marL="0" rtl="0" algn="l">
              <a:lnSpc>
                <a:spcPct val="100000"/>
              </a:lnSpc>
              <a:spcBef>
                <a:spcPts val="0"/>
              </a:spcBef>
              <a:spcAft>
                <a:spcPts val="0"/>
              </a:spcAft>
              <a:buClr>
                <a:schemeClr val="dk1"/>
              </a:buClr>
              <a:buSzPts val="1100"/>
              <a:buFont typeface="Arial"/>
              <a:buNone/>
            </a:pPr>
            <a:r>
              <a:rPr lang="en"/>
              <a:t>multiple men and their son's</a:t>
            </a:r>
            <a:endParaRPr/>
          </a:p>
          <a:p>
            <a:pPr indent="0" lvl="0" marL="0" rtl="0" algn="l">
              <a:lnSpc>
                <a:spcPct val="100000"/>
              </a:lnSpc>
              <a:spcBef>
                <a:spcPts val="0"/>
              </a:spcBef>
              <a:spcAft>
                <a:spcPts val="0"/>
              </a:spcAft>
              <a:buClr>
                <a:schemeClr val="dk1"/>
              </a:buClr>
              <a:buSzPts val="1100"/>
              <a:buFont typeface="Arial"/>
              <a:buNone/>
            </a:pPr>
            <a:r>
              <a:rPr lang="en"/>
              <a:t>heights and do things like tell a</a:t>
            </a:r>
            <a:endParaRPr/>
          </a:p>
          <a:p>
            <a:pPr indent="0" lvl="0" marL="0" rtl="0" algn="l">
              <a:lnSpc>
                <a:spcPct val="100000"/>
              </a:lnSpc>
              <a:spcBef>
                <a:spcPts val="0"/>
              </a:spcBef>
              <a:spcAft>
                <a:spcPts val="0"/>
              </a:spcAft>
              <a:buClr>
                <a:schemeClr val="dk1"/>
              </a:buClr>
              <a:buSzPts val="1100"/>
              <a:buFont typeface="Arial"/>
              <a:buNone/>
            </a:pPr>
            <a:r>
              <a:rPr lang="en"/>
              <a:t>man how tall we expect his son to</a:t>
            </a:r>
            <a:endParaRPr/>
          </a:p>
          <a:p>
            <a:pPr indent="0" lvl="0" marL="0" rtl="0" algn="l">
              <a:lnSpc>
                <a:spcPct val="100000"/>
              </a:lnSpc>
              <a:spcBef>
                <a:spcPts val="0"/>
              </a:spcBef>
              <a:spcAft>
                <a:spcPts val="0"/>
              </a:spcAft>
              <a:buSzPts val="1100"/>
              <a:buNone/>
            </a:pPr>
            <a:r>
              <a:rPr lang="en"/>
              <a:t>be...before he even has a 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lots of different</a:t>
            </a:r>
            <a:endParaRPr/>
          </a:p>
          <a:p>
            <a:pPr indent="0" lvl="0" marL="0" rtl="0" algn="l">
              <a:lnSpc>
                <a:spcPct val="100000"/>
              </a:lnSpc>
              <a:spcBef>
                <a:spcPts val="0"/>
              </a:spcBef>
              <a:spcAft>
                <a:spcPts val="0"/>
              </a:spcAft>
              <a:buSzPts val="1100"/>
              <a:buNone/>
            </a:pPr>
            <a:r>
              <a:rPr lang="en"/>
              <a:t>ways to minimize this, (sum of</a:t>
            </a:r>
            <a:endParaRPr/>
          </a:p>
          <a:p>
            <a:pPr indent="0" lvl="0" marL="0" rtl="0" algn="l">
              <a:lnSpc>
                <a:spcPct val="100000"/>
              </a:lnSpc>
              <a:spcBef>
                <a:spcPts val="0"/>
              </a:spcBef>
              <a:spcAft>
                <a:spcPts val="0"/>
              </a:spcAft>
              <a:buSzPts val="1100"/>
              <a:buNone/>
            </a:pPr>
            <a:r>
              <a:rPr lang="en"/>
              <a:t>squared errors, sum of</a:t>
            </a:r>
            <a:endParaRPr/>
          </a:p>
          <a:p>
            <a:pPr indent="0" lvl="0" marL="0" rtl="0" algn="l">
              <a:lnSpc>
                <a:spcPct val="100000"/>
              </a:lnSpc>
              <a:spcBef>
                <a:spcPts val="0"/>
              </a:spcBef>
              <a:spcAft>
                <a:spcPts val="0"/>
              </a:spcAft>
              <a:buSzPts val="1100"/>
              <a:buNone/>
            </a:pPr>
            <a:r>
              <a:rPr lang="en"/>
              <a:t>absolute errors, etc), but all</a:t>
            </a:r>
            <a:endParaRPr/>
          </a:p>
          <a:p>
            <a:pPr indent="0" lvl="0" marL="0" rtl="0" algn="l">
              <a:lnSpc>
                <a:spcPct val="100000"/>
              </a:lnSpc>
              <a:spcBef>
                <a:spcPts val="0"/>
              </a:spcBef>
              <a:spcAft>
                <a:spcPts val="0"/>
              </a:spcAft>
              <a:buSzPts val="1100"/>
              <a:buNone/>
            </a:pPr>
            <a:r>
              <a:rPr lang="en"/>
              <a:t>these methods have a general</a:t>
            </a:r>
            <a:endParaRPr/>
          </a:p>
          <a:p>
            <a:pPr indent="0" lvl="0" marL="0" rtl="0" algn="l">
              <a:lnSpc>
                <a:spcPct val="100000"/>
              </a:lnSpc>
              <a:spcBef>
                <a:spcPts val="0"/>
              </a:spcBef>
              <a:spcAft>
                <a:spcPts val="0"/>
              </a:spcAft>
              <a:buSzPts val="1100"/>
              <a:buNone/>
            </a:pPr>
            <a:r>
              <a:rPr lang="en"/>
              <a:t>goal of minimizing this</a:t>
            </a:r>
            <a:endParaRPr/>
          </a:p>
          <a:p>
            <a:pPr indent="0" lvl="0" marL="0" rtl="0" algn="l">
              <a:lnSpc>
                <a:spcPct val="100000"/>
              </a:lnSpc>
              <a:spcBef>
                <a:spcPts val="0"/>
              </a:spcBef>
              <a:spcAft>
                <a:spcPts val="0"/>
              </a:spcAft>
              <a:buSzPts val="1100"/>
              <a:buNone/>
            </a:pPr>
            <a:r>
              <a:rPr lang="en"/>
              <a:t>distance.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d810b239e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d810b239ed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d810b23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1d810b239ed_0_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wouldn't it be great if we</a:t>
            </a:r>
            <a:endParaRPr/>
          </a:p>
          <a:p>
            <a:pPr indent="0" lvl="0" marL="0" rtl="0" algn="l">
              <a:lnSpc>
                <a:spcPct val="100000"/>
              </a:lnSpc>
              <a:spcBef>
                <a:spcPts val="0"/>
              </a:spcBef>
              <a:spcAft>
                <a:spcPts val="0"/>
              </a:spcAft>
              <a:buSzPts val="1100"/>
              <a:buNone/>
            </a:pPr>
            <a:r>
              <a:rPr lang="en"/>
              <a:t>could apply this same concept to</a:t>
            </a:r>
            <a:endParaRPr/>
          </a:p>
          <a:p>
            <a:pPr indent="0" lvl="0" marL="0" rtl="0" algn="l">
              <a:lnSpc>
                <a:spcPct val="100000"/>
              </a:lnSpc>
              <a:spcBef>
                <a:spcPts val="0"/>
              </a:spcBef>
              <a:spcAft>
                <a:spcPts val="0"/>
              </a:spcAft>
              <a:buSzPts val="1100"/>
              <a:buNone/>
            </a:pPr>
            <a:r>
              <a:rPr lang="en"/>
              <a:t>a graph with more than just two</a:t>
            </a:r>
            <a:endParaRPr/>
          </a:p>
          <a:p>
            <a:pPr indent="0" lvl="0" marL="0" rtl="0" algn="l">
              <a:lnSpc>
                <a:spcPct val="100000"/>
              </a:lnSpc>
              <a:spcBef>
                <a:spcPts val="0"/>
              </a:spcBef>
              <a:spcAft>
                <a:spcPts val="0"/>
              </a:spcAft>
              <a:buSzPts val="1100"/>
              <a:buNone/>
            </a:pPr>
            <a:r>
              <a:rPr lang="en"/>
              <a:t>data points?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By doing this, we could take</a:t>
            </a:r>
            <a:endParaRPr/>
          </a:p>
          <a:p>
            <a:pPr indent="0" lvl="0" marL="0" rtl="0" algn="l">
              <a:lnSpc>
                <a:spcPct val="100000"/>
              </a:lnSpc>
              <a:spcBef>
                <a:spcPts val="0"/>
              </a:spcBef>
              <a:spcAft>
                <a:spcPts val="0"/>
              </a:spcAft>
              <a:buSzPts val="1100"/>
              <a:buNone/>
            </a:pPr>
            <a:r>
              <a:rPr lang="en"/>
              <a:t>multiple men and their son's</a:t>
            </a:r>
            <a:endParaRPr/>
          </a:p>
          <a:p>
            <a:pPr indent="0" lvl="0" marL="0" rtl="0" algn="l">
              <a:lnSpc>
                <a:spcPct val="100000"/>
              </a:lnSpc>
              <a:spcBef>
                <a:spcPts val="0"/>
              </a:spcBef>
              <a:spcAft>
                <a:spcPts val="0"/>
              </a:spcAft>
              <a:buSzPts val="1100"/>
              <a:buNone/>
            </a:pPr>
            <a:r>
              <a:rPr lang="en"/>
              <a:t>heights and do things like tell a</a:t>
            </a:r>
            <a:endParaRPr/>
          </a:p>
          <a:p>
            <a:pPr indent="0" lvl="0" marL="0" rtl="0" algn="l">
              <a:lnSpc>
                <a:spcPct val="100000"/>
              </a:lnSpc>
              <a:spcBef>
                <a:spcPts val="0"/>
              </a:spcBef>
              <a:spcAft>
                <a:spcPts val="0"/>
              </a:spcAft>
              <a:buSzPts val="1100"/>
              <a:buNone/>
            </a:pPr>
            <a:r>
              <a:rPr lang="en"/>
              <a:t>man how tall we expect his son to</a:t>
            </a:r>
            <a:endParaRPr/>
          </a:p>
          <a:p>
            <a:pPr indent="0" lvl="0" marL="0" rtl="0" algn="l">
              <a:lnSpc>
                <a:spcPct val="100000"/>
              </a:lnSpc>
              <a:spcBef>
                <a:spcPts val="0"/>
              </a:spcBef>
              <a:spcAft>
                <a:spcPts val="0"/>
              </a:spcAft>
              <a:buSzPts val="1100"/>
              <a:buNone/>
            </a:pPr>
            <a:r>
              <a:rPr lang="en"/>
              <a:t>be...before he even has a 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lots of different</a:t>
            </a:r>
            <a:endParaRPr/>
          </a:p>
          <a:p>
            <a:pPr indent="0" lvl="0" marL="0" rtl="0" algn="l">
              <a:lnSpc>
                <a:spcPct val="100000"/>
              </a:lnSpc>
              <a:spcBef>
                <a:spcPts val="0"/>
              </a:spcBef>
              <a:spcAft>
                <a:spcPts val="0"/>
              </a:spcAft>
              <a:buSzPts val="1100"/>
              <a:buNone/>
            </a:pPr>
            <a:r>
              <a:rPr lang="en"/>
              <a:t>ways to minimize this, (sum of</a:t>
            </a:r>
            <a:endParaRPr/>
          </a:p>
          <a:p>
            <a:pPr indent="0" lvl="0" marL="0" rtl="0" algn="l">
              <a:lnSpc>
                <a:spcPct val="100000"/>
              </a:lnSpc>
              <a:spcBef>
                <a:spcPts val="0"/>
              </a:spcBef>
              <a:spcAft>
                <a:spcPts val="0"/>
              </a:spcAft>
              <a:buSzPts val="1100"/>
              <a:buNone/>
            </a:pPr>
            <a:r>
              <a:rPr lang="en"/>
              <a:t>squared errors, sum of</a:t>
            </a:r>
            <a:endParaRPr/>
          </a:p>
          <a:p>
            <a:pPr indent="0" lvl="0" marL="0" rtl="0" algn="l">
              <a:lnSpc>
                <a:spcPct val="100000"/>
              </a:lnSpc>
              <a:spcBef>
                <a:spcPts val="0"/>
              </a:spcBef>
              <a:spcAft>
                <a:spcPts val="0"/>
              </a:spcAft>
              <a:buSzPts val="1100"/>
              <a:buNone/>
            </a:pPr>
            <a:r>
              <a:rPr lang="en"/>
              <a:t>absolute errors, etc), but all</a:t>
            </a:r>
            <a:endParaRPr/>
          </a:p>
          <a:p>
            <a:pPr indent="0" lvl="0" marL="0" rtl="0" algn="l">
              <a:lnSpc>
                <a:spcPct val="100000"/>
              </a:lnSpc>
              <a:spcBef>
                <a:spcPts val="0"/>
              </a:spcBef>
              <a:spcAft>
                <a:spcPts val="0"/>
              </a:spcAft>
              <a:buSzPts val="1100"/>
              <a:buNone/>
            </a:pPr>
            <a:r>
              <a:rPr lang="en"/>
              <a:t>these methods have a general</a:t>
            </a:r>
            <a:endParaRPr/>
          </a:p>
          <a:p>
            <a:pPr indent="0" lvl="0" marL="0" rtl="0" algn="l">
              <a:lnSpc>
                <a:spcPct val="100000"/>
              </a:lnSpc>
              <a:spcBef>
                <a:spcPts val="0"/>
              </a:spcBef>
              <a:spcAft>
                <a:spcPts val="0"/>
              </a:spcAft>
              <a:buSzPts val="1100"/>
              <a:buNone/>
            </a:pPr>
            <a:r>
              <a:rPr lang="en"/>
              <a:t>goal of minimizing this</a:t>
            </a:r>
            <a:endParaRPr/>
          </a:p>
          <a:p>
            <a:pPr indent="0" lvl="0" marL="0" rtl="0" algn="l">
              <a:lnSpc>
                <a:spcPct val="100000"/>
              </a:lnSpc>
              <a:spcBef>
                <a:spcPts val="0"/>
              </a:spcBef>
              <a:spcAft>
                <a:spcPts val="0"/>
              </a:spcAft>
              <a:buSzPts val="1100"/>
              <a:buNone/>
            </a:pPr>
            <a:r>
              <a:rPr lang="en"/>
              <a:t>distance.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d810b239e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1d810b239ed_0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Here we have a couple of blue data points along an x and y axes and we want to fit a linear regression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And the question is how do we decide which line is the best fitting one we can go ahead and use the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least squares method which we discussed earlier.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This method is fitted by minimizing the sum of the squares of the residuals the residuals for an observation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is the difference between the observation the y value and the fitted 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In this image the residuals are marked by the red 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The difference between the true data point in blue and your fitted model line.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Black diagonal line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d810b239ed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1d810b239ed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d810b239ed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1d810b239ed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d810b239ed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1d810b239ed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f9e00040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24f9e000403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a:p>
            <a:pPr indent="-298450" lvl="0" marL="457200" rtl="0" algn="l">
              <a:lnSpc>
                <a:spcPct val="100000"/>
              </a:lnSpc>
              <a:spcBef>
                <a:spcPts val="0"/>
              </a:spcBef>
              <a:spcAft>
                <a:spcPts val="0"/>
              </a:spcAft>
              <a:buSzPts val="1100"/>
              <a:buChar char="●"/>
            </a:pPr>
            <a:r>
              <a:rPr lang="en" u="sng">
                <a:solidFill>
                  <a:schemeClr val="hlink"/>
                </a:solidFill>
                <a:hlinkClick r:id="rId2"/>
              </a:rPr>
              <a:t>https://www.analyticsvidhya.com/blog/2021/03/everything-you-need-to-know-about-machine-learning/</a:t>
            </a:r>
            <a:r>
              <a:rPr lang="en"/>
              <a:t> </a:t>
            </a:r>
            <a:endParaRPr/>
          </a:p>
          <a:p>
            <a:pPr indent="-298450" lvl="0" marL="457200" rtl="0" algn="l">
              <a:lnSpc>
                <a:spcPct val="100000"/>
              </a:lnSpc>
              <a:spcBef>
                <a:spcPts val="0"/>
              </a:spcBef>
              <a:spcAft>
                <a:spcPts val="0"/>
              </a:spcAft>
              <a:buSzPts val="1100"/>
              <a:buChar char="●"/>
            </a:pPr>
            <a:r>
              <a:rPr lang="en"/>
              <a:t>Reinforcement learning (RL) is a subset of machine learning that allows an AI-driven system (sometimes referred to as an agent) to learn through trial and error using feedback from its actions.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d810b239ed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1d810b239ed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916c92bc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2916c92bc5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916c92bc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2916c92bc5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https://math.stackexchange.com/questions/3500898/understanding-the-least-squares-regression-formula</a:t>
            </a:r>
            <a:r>
              <a:rPr lang="en"/>
              <a:t> for pics of the equations</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916c92bc5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916c92bc5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d810b239e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d810b239ed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Let’s take a moment now to discuss evaluating Regression Models</a:t>
            </a:r>
            <a:endParaRPr/>
          </a:p>
          <a:p>
            <a:pPr indent="0" lvl="0" marL="0" rtl="0" algn="l">
              <a:lnSpc>
                <a:spcPct val="100000"/>
              </a:lnSpc>
              <a:spcBef>
                <a:spcPts val="0"/>
              </a:spcBef>
              <a:spcAft>
                <a:spcPts val="0"/>
              </a:spcAft>
              <a:buClr>
                <a:schemeClr val="dk1"/>
              </a:buClr>
              <a:buSzPts val="1100"/>
              <a:buFont typeface="Arial"/>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You may have heard of some evaluation metrics like accuracy or recall.</a:t>
            </a:r>
            <a:endParaRPr/>
          </a:p>
          <a:p>
            <a:pPr indent="0" lvl="0" marL="0" rtl="0" algn="l">
              <a:lnSpc>
                <a:spcPct val="100000"/>
              </a:lnSpc>
              <a:spcBef>
                <a:spcPts val="0"/>
              </a:spcBef>
              <a:spcAft>
                <a:spcPts val="0"/>
              </a:spcAft>
              <a:buClr>
                <a:schemeClr val="dk1"/>
              </a:buClr>
              <a:buSzPts val="1100"/>
              <a:buFont typeface="Arial"/>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d810b239ed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1d810b239ed_0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take a moment now to discuss evaluating Regression Models</a:t>
            </a:r>
            <a:endParaRPr/>
          </a:p>
          <a:p>
            <a:pPr indent="0" lvl="0" marL="0" rtl="0" algn="l">
              <a:lnSpc>
                <a:spcPct val="100000"/>
              </a:lnSpc>
              <a:spcBef>
                <a:spcPts val="0"/>
              </a:spcBef>
              <a:spcAft>
                <a:spcPts val="0"/>
              </a:spcAft>
              <a:buSzPts val="1100"/>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You may have heard of some evaluation metrics like accuracy or recall.</a:t>
            </a:r>
            <a:endParaRPr/>
          </a:p>
          <a:p>
            <a:pPr indent="0" lvl="0" marL="0" rtl="0" algn="l">
              <a:lnSpc>
                <a:spcPct val="100000"/>
              </a:lnSpc>
              <a:spcBef>
                <a:spcPts val="0"/>
              </a:spcBef>
              <a:spcAft>
                <a:spcPts val="0"/>
              </a:spcAft>
              <a:buSzPts val="1100"/>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Can you give me continuous versus categorical variables?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d810b239ed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1d810b239ed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d810b239ed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1d810b239ed_0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d810b239ed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1d810b239ed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take a moment now to discuss evaluating Regression Models</a:t>
            </a:r>
            <a:endParaRPr/>
          </a:p>
          <a:p>
            <a:pPr indent="0" lvl="0" marL="0" rtl="0" algn="l">
              <a:lnSpc>
                <a:spcPct val="100000"/>
              </a:lnSpc>
              <a:spcBef>
                <a:spcPts val="0"/>
              </a:spcBef>
              <a:spcAft>
                <a:spcPts val="0"/>
              </a:spcAft>
              <a:buSzPts val="1100"/>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You may have heard of some evaluation metrics like accuracy or recall.</a:t>
            </a:r>
            <a:endParaRPr/>
          </a:p>
          <a:p>
            <a:pPr indent="0" lvl="0" marL="0" rtl="0" algn="l">
              <a:lnSpc>
                <a:spcPct val="100000"/>
              </a:lnSpc>
              <a:spcBef>
                <a:spcPts val="0"/>
              </a:spcBef>
              <a:spcAft>
                <a:spcPts val="0"/>
              </a:spcAft>
              <a:buSzPts val="1100"/>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d810b239ed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1d810b239ed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18181"/>
              </a:lnSpc>
              <a:spcBef>
                <a:spcPts val="30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Let’s analyze what this equation actually means.</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320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In mathematics, the character that looks like weird E is called summation (Greek sigma). It is the sum of a sequence of numbers, from i=1 to n. Let’s imagine this like an array of points, where we go through all the points, from the first (i=1) to the last (i=n).</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For each point, we take the y-coordinate of the point, and the y’-coordinate. The y-coordinate is our purple dot. The y’ point sits on the line we created. We subtract the y-coordinate value from the y’-coordinate value, and calculate the square of the result.</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The third part is to take the sum of all the (y-y’)² values, and divide it by n, which will give the mean.</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Our goal is to minimize this mean, which will provide us with the best line that goes through all the points.</a:t>
            </a:r>
            <a:endParaRPr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0d46b24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90d46b247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https://www.springboard.com/blog/data-science/lp-machine-learning-unsupervised-learning-supervised-learning/#:~:text=One%20practical%20example%20of%20supervised,houses%2C%20i.e.%20the%20corresponding%20labels.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d810b239ed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g1d810b239ed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d810b239ed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1d810b239ed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Compare your error metric to the average value of the label in your data set to try to get an intuition of its overall performance.</a:t>
            </a:r>
            <a:endParaRPr/>
          </a:p>
          <a:p>
            <a:pPr indent="0" lvl="0" marL="0" rtl="0" algn="l">
              <a:lnSpc>
                <a:spcPct val="100000"/>
              </a:lnSpc>
              <a:spcBef>
                <a:spcPts val="0"/>
              </a:spcBef>
              <a:spcAft>
                <a:spcPts val="0"/>
              </a:spcAft>
              <a:buClr>
                <a:schemeClr val="dk1"/>
              </a:buClr>
              <a:buSzPts val="1100"/>
              <a:buFont typeface="Arial"/>
              <a:buNone/>
            </a:pPr>
            <a:r>
              <a:rPr lang="en"/>
              <a:t>Domain knowledge also plays an important role here!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Context of importance is also necessary to consider. </a:t>
            </a:r>
            <a:endParaRPr/>
          </a:p>
          <a:p>
            <a:pPr indent="0" lvl="0" marL="0" rtl="0" algn="l">
              <a:lnSpc>
                <a:spcPct val="100000"/>
              </a:lnSpc>
              <a:spcBef>
                <a:spcPts val="0"/>
              </a:spcBef>
              <a:spcAft>
                <a:spcPts val="0"/>
              </a:spcAft>
              <a:buClr>
                <a:schemeClr val="dk1"/>
              </a:buClr>
              <a:buSzPts val="1100"/>
              <a:buFont typeface="Arial"/>
              <a:buNone/>
            </a:pPr>
            <a:r>
              <a:rPr lang="en"/>
              <a:t>We may create a model to predict how much medication to give, in which case small fluctuations in RMSE may actually be very significant.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Root Mean Square Error (RMSE) is the standard deviation of the residuals (prediction errors). Residuals are a measure of how far from the regression line data points are; RMSE is a measure of how spread out these residuals are. In other words, it tells you how concentrated the data is around the line of best fit. Root mean square error is commonly used in climatology, forecasting, and regression analysis to verify experimental results.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d810b239ed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6" name="Google Shape;666;g1d810b239ed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916c92bc5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2916c92bc50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916c92bc5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2916c92bc50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d810b239ed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1d810b239ed_0_6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50">
                <a:solidFill>
                  <a:srgbClr val="0C0D0E"/>
                </a:solidFill>
                <a:highlight>
                  <a:srgbClr val="FFFFFF"/>
                </a:highlight>
              </a:rPr>
              <a:t>Each square shows the correlation between the variables on each axis. Correlation ranges from -1 to +1. Values closer to zero means there is no linear trend between the two variables. The close to 1 the correlation is the more positively correlated they are; that is as one increases so does the other and the closer to 1 the stronger this relationship is. A correlation closer to -1 is similar, but instead of both increasing one variable will decrease as the other increases. The diagonals are all 1/dark green because those squares are correlating each variable to itself (so it's a perfect correlation). For the rest the larger the number and darker the color the higher the correlation between the two variables. The plot is also symmetrical about the diagonal since the same two variables are being paired together in those squares.</a:t>
            </a:r>
            <a:endParaRPr sz="1150">
              <a:solidFill>
                <a:srgbClr val="0C0D0E"/>
              </a:solidFill>
              <a:highlight>
                <a:srgbClr val="FFFFFF"/>
              </a:highlight>
            </a:endParaRPr>
          </a:p>
          <a:p>
            <a:pPr indent="0" lvl="0" marL="0" rtl="0" algn="l">
              <a:lnSpc>
                <a:spcPct val="100000"/>
              </a:lnSpc>
              <a:spcBef>
                <a:spcPts val="0"/>
              </a:spcBef>
              <a:spcAft>
                <a:spcPts val="0"/>
              </a:spcAft>
              <a:buSzPts val="1100"/>
              <a:buNone/>
            </a:pPr>
            <a:r>
              <a:t/>
            </a:r>
            <a:endParaRPr sz="1150">
              <a:solidFill>
                <a:srgbClr val="0C0D0E"/>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lang="en" sz="1200">
                <a:solidFill>
                  <a:srgbClr val="4D5B7C"/>
                </a:solidFill>
              </a:rPr>
              <a:t>univariate distribution of data i.e. data distribution of a variable against the density distribution. </a:t>
            </a:r>
            <a:r>
              <a:rPr lang="en" sz="1500">
                <a:solidFill>
                  <a:srgbClr val="242424"/>
                </a:solidFill>
                <a:highlight>
                  <a:srgbClr val="FFFFFF"/>
                </a:highlight>
                <a:latin typeface="Georgia"/>
                <a:ea typeface="Georgia"/>
                <a:cs typeface="Georgia"/>
                <a:sym typeface="Georgia"/>
              </a:rPr>
              <a:t>The y-axis in a density plot is the probability density function for the kernel density estimation. However, we need to be careful to specify this is a probability </a:t>
            </a:r>
            <a:r>
              <a:rPr i="1" lang="en" sz="1500">
                <a:solidFill>
                  <a:srgbClr val="242424"/>
                </a:solidFill>
                <a:highlight>
                  <a:srgbClr val="FFFFFF"/>
                </a:highlight>
                <a:latin typeface="Georgia"/>
                <a:ea typeface="Georgia"/>
                <a:cs typeface="Georgia"/>
                <a:sym typeface="Georgia"/>
              </a:rPr>
              <a:t>density </a:t>
            </a:r>
            <a:r>
              <a:rPr lang="en" sz="1500">
                <a:solidFill>
                  <a:srgbClr val="242424"/>
                </a:solidFill>
                <a:highlight>
                  <a:srgbClr val="FFFFFF"/>
                </a:highlight>
                <a:latin typeface="Georgia"/>
                <a:ea typeface="Georgia"/>
                <a:cs typeface="Georgia"/>
                <a:sym typeface="Georgia"/>
              </a:rPr>
              <a:t>and not a probability. The difference is the </a:t>
            </a:r>
            <a:r>
              <a:rPr lang="en" sz="1500" u="sng">
                <a:solidFill>
                  <a:schemeClr val="hlink"/>
                </a:solidFill>
                <a:highlight>
                  <a:srgbClr val="FFFFFF"/>
                </a:highlight>
                <a:latin typeface="Georgia"/>
                <a:ea typeface="Georgia"/>
                <a:cs typeface="Georgia"/>
                <a:sym typeface="Georgia"/>
                <a:hlinkClick r:id="rId2"/>
              </a:rPr>
              <a:t>probability density is the probability per unit on the x-axis</a:t>
            </a:r>
            <a:r>
              <a:rPr lang="en" sz="1500">
                <a:solidFill>
                  <a:srgbClr val="242424"/>
                </a:solidFill>
                <a:highlight>
                  <a:srgbClr val="FFFFFF"/>
                </a:highlight>
                <a:latin typeface="Georgia"/>
                <a:ea typeface="Georgia"/>
                <a:cs typeface="Georgia"/>
                <a:sym typeface="Georgia"/>
              </a:rPr>
              <a:t>. </a:t>
            </a:r>
            <a:endParaRPr sz="1200">
              <a:solidFill>
                <a:srgbClr val="4D5B7C"/>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sz="1150">
              <a:solidFill>
                <a:srgbClr val="0C0D0E"/>
              </a:solidFill>
              <a:highlight>
                <a:srgbClr val="FFFFFF"/>
              </a:highlight>
            </a:endParaRPr>
          </a:p>
          <a:p>
            <a:pPr indent="0" lvl="0" marL="0" rtl="0" algn="l">
              <a:lnSpc>
                <a:spcPct val="100000"/>
              </a:lnSpc>
              <a:spcBef>
                <a:spcPts val="0"/>
              </a:spcBef>
              <a:spcAft>
                <a:spcPts val="0"/>
              </a:spcAft>
              <a:buSzPts val="1100"/>
              <a:buNone/>
            </a:pPr>
            <a:r>
              <a:t/>
            </a:r>
            <a:endParaRPr sz="1150">
              <a:solidFill>
                <a:srgbClr val="0C0D0E"/>
              </a:solidFill>
              <a:highlight>
                <a:srgbClr val="FFFFFF"/>
              </a:highlight>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916c92bc50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2916c92bc50_6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916c92bc50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2916c92bc50_6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0d46b24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90d46b2475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https://www.springboard.com/blog/data-science/lp-machine-learning-unsupervised-learning-supervised-learning/#:~:text=One%20practical%20example%20of%20supervised,houses%2C%20i.e.%20the%20corresponding%20labels.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normAutofit/>
          </a:bodyPr>
          <a:lstStyle>
            <a:lvl1pPr indent="-361950" lvl="0" marL="457200" rtl="0" algn="l">
              <a:lnSpc>
                <a:spcPct val="100000"/>
              </a:lnSpc>
              <a:spcBef>
                <a:spcPts val="0"/>
              </a:spcBef>
              <a:spcAft>
                <a:spcPts val="0"/>
              </a:spcAft>
              <a:buClr>
                <a:schemeClr val="dk1"/>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273050" lvl="5" marL="2743200" rtl="0" algn="l">
              <a:lnSpc>
                <a:spcPct val="90000"/>
              </a:lnSpc>
              <a:spcBef>
                <a:spcPts val="5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5.png"/><Relationship Id="rId5"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image" Target="../media/image3.jpg"/><Relationship Id="rId6" Type="http://schemas.openxmlformats.org/officeDocument/2006/relationships/image" Target="../media/image13.jpg"/><Relationship Id="rId7"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hyperlink" Target="https://chat.openai.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hyperlink" Target="https://github.com/angelaaaateng/ftw_python/blob/main/Feature_Engineering_B8.ipynb" TargetMode="External"/><Relationship Id="rId6" Type="http://schemas.openxmlformats.org/officeDocument/2006/relationships/image" Target="../media/image78.png"/><Relationship Id="rId7" Type="http://schemas.openxmlformats.org/officeDocument/2006/relationships/hyperlink" Target="https://github.com/angelaaaateng/ftw_python/blob/main/Feature_Engineering_B8.ipynb"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29.png"/><Relationship Id="rId6"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43.png"/><Relationship Id="rId5"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hyperlink" Target="https://github.com/angelaaaateng/ftw_python/blob/main/Linear_Regression_with_Python_Example_B8.ipynb" TargetMode="External"/><Relationship Id="rId5"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50.png"/><Relationship Id="rId5"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58.png"/><Relationship Id="rId5" Type="http://schemas.openxmlformats.org/officeDocument/2006/relationships/image" Target="../media/image55.png"/><Relationship Id="rId6" Type="http://schemas.openxmlformats.org/officeDocument/2006/relationships/image" Target="../media/image67.png"/><Relationship Id="rId7"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63.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png"/><Relationship Id="rId4" Type="http://schemas.openxmlformats.org/officeDocument/2006/relationships/image" Target="../media/image76.png"/><Relationship Id="rId5"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png"/><Relationship Id="rId4"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png"/><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6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hyperlink" Target="https://github.com/angelaaaateng/ftw_python/blob/main/Linear_Regression_with_Python_Example_B8.ipynb"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Machine Learning</a:t>
            </a:r>
            <a:endParaRPr b="1">
              <a:latin typeface="Roboto"/>
              <a:ea typeface="Roboto"/>
              <a:cs typeface="Roboto"/>
              <a:sym typeface="Roboto"/>
            </a:endParaRPr>
          </a:p>
        </p:txBody>
      </p:sp>
      <p:sp>
        <p:nvSpPr>
          <p:cNvPr id="61" name="Google Shape;61;p14"/>
          <p:cNvSpPr txBox="1"/>
          <p:nvPr>
            <p:ph idx="1" type="subTitle"/>
          </p:nvPr>
        </p:nvSpPr>
        <p:spPr>
          <a:xfrm>
            <a:off x="296675" y="4185700"/>
            <a:ext cx="3682500" cy="792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100000"/>
              <a:buNone/>
            </a:pPr>
            <a:r>
              <a:rPr b="1" lang="en">
                <a:solidFill>
                  <a:schemeClr val="dk1"/>
                </a:solidFill>
                <a:latin typeface="Roboto"/>
                <a:ea typeface="Roboto"/>
                <a:cs typeface="Roboto"/>
                <a:sym typeface="Roboto"/>
              </a:rPr>
              <a:t>FTW Batch 8</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SzPct val="119711"/>
              <a:buNone/>
            </a:pPr>
            <a:r>
              <a:rPr b="1" lang="en" sz="2338">
                <a:solidFill>
                  <a:schemeClr val="dk1"/>
                </a:solidFill>
                <a:latin typeface="Roboto"/>
                <a:ea typeface="Roboto"/>
                <a:cs typeface="Roboto"/>
                <a:sym typeface="Roboto"/>
              </a:rPr>
              <a:t>Week 7</a:t>
            </a:r>
            <a:endParaRPr b="1" sz="2338">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much do you think this house costs? </a:t>
            </a:r>
            <a:endParaRPr b="1">
              <a:latin typeface="Roboto"/>
              <a:ea typeface="Roboto"/>
              <a:cs typeface="Roboto"/>
              <a:sym typeface="Roboto"/>
            </a:endParaRPr>
          </a:p>
        </p:txBody>
      </p:sp>
      <p:pic>
        <p:nvPicPr>
          <p:cNvPr id="115" name="Google Shape;115;p23"/>
          <p:cNvPicPr preferRelativeResize="0"/>
          <p:nvPr/>
        </p:nvPicPr>
        <p:blipFill>
          <a:blip r:embed="rId4">
            <a:alphaModFix/>
          </a:blip>
          <a:stretch>
            <a:fillRect/>
          </a:stretch>
        </p:blipFill>
        <p:spPr>
          <a:xfrm>
            <a:off x="227800" y="672300"/>
            <a:ext cx="4731336" cy="4166400"/>
          </a:xfrm>
          <a:prstGeom prst="rect">
            <a:avLst/>
          </a:prstGeom>
          <a:noFill/>
          <a:ln>
            <a:noFill/>
          </a:ln>
        </p:spPr>
      </p:pic>
      <p:pic>
        <p:nvPicPr>
          <p:cNvPr id="116" name="Google Shape;116;p23"/>
          <p:cNvPicPr preferRelativeResize="0"/>
          <p:nvPr/>
        </p:nvPicPr>
        <p:blipFill rotWithShape="1">
          <a:blip r:embed="rId5">
            <a:alphaModFix/>
          </a:blip>
          <a:srcRect b="19736" l="0" r="0" t="0"/>
          <a:stretch/>
        </p:blipFill>
        <p:spPr>
          <a:xfrm>
            <a:off x="5139800" y="672300"/>
            <a:ext cx="2883000" cy="3344149"/>
          </a:xfrm>
          <a:prstGeom prst="rect">
            <a:avLst/>
          </a:prstGeom>
          <a:noFill/>
          <a:ln>
            <a:noFill/>
          </a:ln>
        </p:spPr>
      </p:pic>
      <p:sp>
        <p:nvSpPr>
          <p:cNvPr id="117" name="Google Shape;117;p23"/>
          <p:cNvSpPr txBox="1"/>
          <p:nvPr>
            <p:ph type="title"/>
          </p:nvPr>
        </p:nvSpPr>
        <p:spPr>
          <a:xfrm>
            <a:off x="5345850" y="3992100"/>
            <a:ext cx="2883000" cy="84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5320">
                <a:latin typeface="Roboto"/>
                <a:ea typeface="Roboto"/>
                <a:cs typeface="Roboto"/>
                <a:sym typeface="Roboto"/>
              </a:rPr>
              <a:t>$200M</a:t>
            </a:r>
            <a:endParaRPr b="1" sz="532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title"/>
          </p:nvPr>
        </p:nvSpPr>
        <p:spPr>
          <a:xfrm>
            <a:off x="626925" y="153000"/>
            <a:ext cx="8278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220">
                <a:latin typeface="Roboto"/>
                <a:ea typeface="Roboto"/>
                <a:cs typeface="Roboto"/>
                <a:sym typeface="Roboto"/>
              </a:rPr>
              <a:t>House Price Prediction as an example of Supervised Learning</a:t>
            </a:r>
            <a:endParaRPr b="1" sz="2220">
              <a:latin typeface="Roboto"/>
              <a:ea typeface="Roboto"/>
              <a:cs typeface="Roboto"/>
              <a:sym typeface="Roboto"/>
            </a:endParaRPr>
          </a:p>
        </p:txBody>
      </p:sp>
      <p:sp>
        <p:nvSpPr>
          <p:cNvPr id="123" name="Google Shape;123;p24"/>
          <p:cNvSpPr txBox="1"/>
          <p:nvPr/>
        </p:nvSpPr>
        <p:spPr>
          <a:xfrm>
            <a:off x="663750" y="747750"/>
            <a:ext cx="7127700" cy="3648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What  considerations did you have when “guessing” or predicting the house price?</a:t>
            </a:r>
            <a:br>
              <a:rPr lang="en" sz="1500"/>
            </a:br>
            <a:endParaRPr sz="1500"/>
          </a:p>
          <a:p>
            <a:pPr indent="-323850" lvl="1" marL="914400" rtl="0" algn="l">
              <a:spcBef>
                <a:spcPts val="0"/>
              </a:spcBef>
              <a:spcAft>
                <a:spcPts val="0"/>
              </a:spcAft>
              <a:buSzPts val="1500"/>
              <a:buChar char="○"/>
            </a:pPr>
            <a:r>
              <a:rPr lang="en" sz="1500"/>
              <a:t>Data about the houses: square footage, number of rooms, features, whether a house has a garden or not, and so on.</a:t>
            </a:r>
            <a:endParaRPr sz="1500"/>
          </a:p>
          <a:p>
            <a:pPr indent="-323850" lvl="1" marL="914400" rtl="0" algn="l">
              <a:spcBef>
                <a:spcPts val="0"/>
              </a:spcBef>
              <a:spcAft>
                <a:spcPts val="0"/>
              </a:spcAft>
              <a:buSzPts val="1500"/>
              <a:buChar char="○"/>
            </a:pPr>
            <a:r>
              <a:rPr lang="en" sz="1500"/>
              <a:t>We then need to know the prices of these houses, i.e. the corresponding labels.</a:t>
            </a:r>
            <a:br>
              <a:rPr lang="en" sz="1500"/>
            </a:br>
            <a:endParaRPr sz="1500"/>
          </a:p>
          <a:p>
            <a:pPr indent="-323850" lvl="0" marL="457200" rtl="0" algn="l">
              <a:spcBef>
                <a:spcPts val="0"/>
              </a:spcBef>
              <a:spcAft>
                <a:spcPts val="0"/>
              </a:spcAft>
              <a:buSzPts val="1500"/>
              <a:buChar char="●"/>
            </a:pPr>
            <a:r>
              <a:rPr lang="en" sz="1500"/>
              <a:t>We train the model on the relationship between our features and targets, then test and make predictions</a:t>
            </a:r>
            <a:br>
              <a:rPr lang="en" sz="1500"/>
            </a:br>
            <a:endParaRPr sz="1500"/>
          </a:p>
          <a:p>
            <a:pPr indent="-323850" lvl="1" marL="914400" rtl="0" algn="l">
              <a:spcBef>
                <a:spcPts val="0"/>
              </a:spcBef>
              <a:spcAft>
                <a:spcPts val="0"/>
              </a:spcAft>
              <a:buSzPts val="1500"/>
              <a:buChar char="○"/>
            </a:pPr>
            <a:r>
              <a:rPr lang="en" sz="1500"/>
              <a:t>By leveraging data coming from thousands of houses, their features and prices, we can now train a supervised machine learning model to predict a new house’s price based on the examples observed by the model.</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a:t>
            </a:r>
            <a:endParaRPr b="1">
              <a:latin typeface="Roboto"/>
              <a:ea typeface="Roboto"/>
              <a:cs typeface="Roboto"/>
              <a:sym typeface="Roboto"/>
            </a:endParaRPr>
          </a:p>
        </p:txBody>
      </p:sp>
      <p:sp>
        <p:nvSpPr>
          <p:cNvPr id="129" name="Google Shape;129;p25"/>
          <p:cNvSpPr txBox="1"/>
          <p:nvPr/>
        </p:nvSpPr>
        <p:spPr>
          <a:xfrm>
            <a:off x="351150" y="846375"/>
            <a:ext cx="48603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50"/>
              <a:t>Supervised </a:t>
            </a:r>
            <a:endParaRPr b="1" sz="1950"/>
          </a:p>
          <a:p>
            <a:pPr indent="-352425" lvl="0" marL="457200" rtl="0" algn="l">
              <a:spcBef>
                <a:spcPts val="0"/>
              </a:spcBef>
              <a:spcAft>
                <a:spcPts val="0"/>
              </a:spcAft>
              <a:buSzPts val="1950"/>
              <a:buChar char="●"/>
            </a:pPr>
            <a:r>
              <a:rPr lang="en" sz="1950"/>
              <a:t>Both inputs and outputs (X and Y)</a:t>
            </a:r>
            <a:endParaRPr sz="1950"/>
          </a:p>
          <a:p>
            <a:pPr indent="-352425" lvl="0" marL="457200" rtl="0" algn="l">
              <a:spcBef>
                <a:spcPts val="0"/>
              </a:spcBef>
              <a:spcAft>
                <a:spcPts val="0"/>
              </a:spcAft>
              <a:buSzPts val="1950"/>
              <a:buChar char="●"/>
            </a:pPr>
            <a:r>
              <a:rPr lang="en" sz="1950"/>
              <a:t>We train the data on the relationship between the two, then test and make predictions</a:t>
            </a:r>
            <a:endParaRPr sz="1950"/>
          </a:p>
          <a:p>
            <a:pPr indent="-352425" lvl="0" marL="457200" rtl="0" algn="l">
              <a:spcBef>
                <a:spcPts val="0"/>
              </a:spcBef>
              <a:spcAft>
                <a:spcPts val="0"/>
              </a:spcAft>
              <a:buSzPts val="1950"/>
              <a:buChar char="●"/>
            </a:pPr>
            <a:r>
              <a:rPr lang="en" sz="1950"/>
              <a:t>Two major types: regression and classification</a:t>
            </a:r>
            <a:endParaRPr sz="1950"/>
          </a:p>
          <a:p>
            <a:pPr indent="0" lvl="0" marL="0" rtl="0" algn="l">
              <a:spcBef>
                <a:spcPts val="0"/>
              </a:spcBef>
              <a:spcAft>
                <a:spcPts val="0"/>
              </a:spcAft>
              <a:buNone/>
            </a:pPr>
            <a:r>
              <a:t/>
            </a:r>
            <a:endParaRPr sz="1950"/>
          </a:p>
          <a:p>
            <a:pPr indent="0" lvl="0" marL="0" rtl="0" algn="l">
              <a:spcBef>
                <a:spcPts val="0"/>
              </a:spcBef>
              <a:spcAft>
                <a:spcPts val="0"/>
              </a:spcAft>
              <a:buNone/>
            </a:pPr>
            <a:r>
              <a:rPr b="1" lang="en" sz="1950"/>
              <a:t>What other examples of supervised learning can you think of? </a:t>
            </a:r>
            <a:endParaRPr sz="1950"/>
          </a:p>
        </p:txBody>
      </p:sp>
      <p:pic>
        <p:nvPicPr>
          <p:cNvPr id="130" name="Google Shape;130;p25"/>
          <p:cNvPicPr preferRelativeResize="0"/>
          <p:nvPr/>
        </p:nvPicPr>
        <p:blipFill>
          <a:blip r:embed="rId4">
            <a:alphaModFix/>
          </a:blip>
          <a:stretch>
            <a:fillRect/>
          </a:stretch>
        </p:blipFill>
        <p:spPr>
          <a:xfrm>
            <a:off x="5144775" y="99599"/>
            <a:ext cx="3342550" cy="2884225"/>
          </a:xfrm>
          <a:prstGeom prst="rect">
            <a:avLst/>
          </a:prstGeom>
          <a:noFill/>
          <a:ln>
            <a:noFill/>
          </a:ln>
        </p:spPr>
      </p:pic>
      <p:pic>
        <p:nvPicPr>
          <p:cNvPr id="131" name="Google Shape;131;p25"/>
          <p:cNvPicPr preferRelativeResize="0"/>
          <p:nvPr/>
        </p:nvPicPr>
        <p:blipFill>
          <a:blip r:embed="rId5">
            <a:alphaModFix/>
          </a:blip>
          <a:stretch>
            <a:fillRect/>
          </a:stretch>
        </p:blipFill>
        <p:spPr>
          <a:xfrm>
            <a:off x="5408188" y="3143399"/>
            <a:ext cx="2949024" cy="1658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Mabubudol</a:t>
            </a:r>
            <a:r>
              <a:rPr b="1" lang="en">
                <a:latin typeface="Roboto"/>
                <a:ea typeface="Roboto"/>
                <a:cs typeface="Roboto"/>
                <a:sym typeface="Roboto"/>
              </a:rPr>
              <a:t> ba si Ate sa </a:t>
            </a:r>
            <a:r>
              <a:rPr b="1" lang="en">
                <a:highlight>
                  <a:srgbClr val="F4CCCC"/>
                </a:highlight>
                <a:latin typeface="Roboto"/>
                <a:ea typeface="Roboto"/>
                <a:cs typeface="Roboto"/>
                <a:sym typeface="Roboto"/>
              </a:rPr>
              <a:t>11.11</a:t>
            </a:r>
            <a:r>
              <a:rPr b="1" lang="en">
                <a:latin typeface="Roboto"/>
                <a:ea typeface="Roboto"/>
                <a:cs typeface="Roboto"/>
                <a:sym typeface="Roboto"/>
              </a:rPr>
              <a:t> Sale?</a:t>
            </a:r>
            <a:endParaRPr b="1">
              <a:latin typeface="Roboto"/>
              <a:ea typeface="Roboto"/>
              <a:cs typeface="Roboto"/>
              <a:sym typeface="Roboto"/>
            </a:endParaRPr>
          </a:p>
        </p:txBody>
      </p:sp>
      <p:pic>
        <p:nvPicPr>
          <p:cNvPr descr="6 Gen Z Slang In Tagalog: An Easy Guide - Ling App" id="137" name="Google Shape;137;p26"/>
          <p:cNvPicPr preferRelativeResize="0"/>
          <p:nvPr/>
        </p:nvPicPr>
        <p:blipFill rotWithShape="1">
          <a:blip r:embed="rId4">
            <a:alphaModFix/>
          </a:blip>
          <a:srcRect b="17554" l="6871" r="7453" t="-1828"/>
          <a:stretch/>
        </p:blipFill>
        <p:spPr>
          <a:xfrm>
            <a:off x="1117950" y="813175"/>
            <a:ext cx="3497050" cy="1754425"/>
          </a:xfrm>
          <a:prstGeom prst="rect">
            <a:avLst/>
          </a:prstGeom>
          <a:noFill/>
          <a:ln>
            <a:noFill/>
          </a:ln>
        </p:spPr>
      </p:pic>
      <p:pic>
        <p:nvPicPr>
          <p:cNvPr descr="Pinoy E-Shopaholics: How to Win Them Over" id="138" name="Google Shape;138;p26"/>
          <p:cNvPicPr preferRelativeResize="0"/>
          <p:nvPr/>
        </p:nvPicPr>
        <p:blipFill rotWithShape="1">
          <a:blip r:embed="rId5">
            <a:alphaModFix/>
          </a:blip>
          <a:srcRect b="11194" l="5729" r="5310" t="9465"/>
          <a:stretch/>
        </p:blipFill>
        <p:spPr>
          <a:xfrm>
            <a:off x="4630000" y="2575341"/>
            <a:ext cx="3396051" cy="2087359"/>
          </a:xfrm>
          <a:prstGeom prst="rect">
            <a:avLst/>
          </a:prstGeom>
          <a:noFill/>
          <a:ln>
            <a:noFill/>
          </a:ln>
        </p:spPr>
      </p:pic>
      <p:pic>
        <p:nvPicPr>
          <p:cNvPr descr="Filipino Woman Images – Browse 73,724 Stock Photos, Vectors, and Video |  Adobe Stock" id="139" name="Google Shape;139;p26"/>
          <p:cNvPicPr preferRelativeResize="0"/>
          <p:nvPr/>
        </p:nvPicPr>
        <p:blipFill>
          <a:blip r:embed="rId6">
            <a:alphaModFix/>
          </a:blip>
          <a:stretch>
            <a:fillRect/>
          </a:stretch>
        </p:blipFill>
        <p:spPr>
          <a:xfrm>
            <a:off x="1117950" y="2577550"/>
            <a:ext cx="3497049" cy="2085150"/>
          </a:xfrm>
          <a:prstGeom prst="rect">
            <a:avLst/>
          </a:prstGeom>
          <a:noFill/>
          <a:ln>
            <a:noFill/>
          </a:ln>
        </p:spPr>
      </p:pic>
      <p:pic>
        <p:nvPicPr>
          <p:cNvPr descr="3,600+ Senior Filipino Woman Stock Photos, Pictures &amp; Royalty-Free Images -  iStock" id="140" name="Google Shape;140;p26"/>
          <p:cNvPicPr preferRelativeResize="0"/>
          <p:nvPr/>
        </p:nvPicPr>
        <p:blipFill>
          <a:blip r:embed="rId7">
            <a:alphaModFix/>
          </a:blip>
          <a:stretch>
            <a:fillRect/>
          </a:stretch>
        </p:blipFill>
        <p:spPr>
          <a:xfrm>
            <a:off x="4630000" y="823125"/>
            <a:ext cx="3396051" cy="1754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Mabubudol ba si Ate sa </a:t>
            </a:r>
            <a:r>
              <a:rPr b="1" lang="en">
                <a:highlight>
                  <a:srgbClr val="F4CCCC"/>
                </a:highlight>
                <a:latin typeface="Roboto"/>
                <a:ea typeface="Roboto"/>
                <a:cs typeface="Roboto"/>
                <a:sym typeface="Roboto"/>
              </a:rPr>
              <a:t>11.11</a:t>
            </a:r>
            <a:r>
              <a:rPr b="1" lang="en">
                <a:latin typeface="Roboto"/>
                <a:ea typeface="Roboto"/>
                <a:cs typeface="Roboto"/>
                <a:sym typeface="Roboto"/>
              </a:rPr>
              <a:t> sale?</a:t>
            </a:r>
            <a:endParaRPr b="1">
              <a:latin typeface="Roboto"/>
              <a:ea typeface="Roboto"/>
              <a:cs typeface="Roboto"/>
              <a:sym typeface="Roboto"/>
            </a:endParaRPr>
          </a:p>
        </p:txBody>
      </p:sp>
      <p:pic>
        <p:nvPicPr>
          <p:cNvPr descr="8 Customer Segmentation Tips to Personalize Marketing – Mageplaza" id="146" name="Google Shape;146;p27"/>
          <p:cNvPicPr preferRelativeResize="0"/>
          <p:nvPr/>
        </p:nvPicPr>
        <p:blipFill>
          <a:blip r:embed="rId4">
            <a:alphaModFix/>
          </a:blip>
          <a:stretch>
            <a:fillRect/>
          </a:stretch>
        </p:blipFill>
        <p:spPr>
          <a:xfrm>
            <a:off x="1766072" y="774225"/>
            <a:ext cx="5777678" cy="4169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8"/>
          <p:cNvSpPr txBox="1"/>
          <p:nvPr>
            <p:ph type="title"/>
          </p:nvPr>
        </p:nvSpPr>
        <p:spPr>
          <a:xfrm>
            <a:off x="626925" y="153000"/>
            <a:ext cx="8278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220">
                <a:latin typeface="Roboto"/>
                <a:ea typeface="Roboto"/>
                <a:cs typeface="Roboto"/>
                <a:sym typeface="Roboto"/>
              </a:rPr>
              <a:t>Customer Segmentation as an Example of Unsupervised Learning </a:t>
            </a:r>
            <a:endParaRPr b="1" sz="2220">
              <a:latin typeface="Roboto"/>
              <a:ea typeface="Roboto"/>
              <a:cs typeface="Roboto"/>
              <a:sym typeface="Roboto"/>
            </a:endParaRPr>
          </a:p>
        </p:txBody>
      </p:sp>
      <p:sp>
        <p:nvSpPr>
          <p:cNvPr id="152" name="Google Shape;152;p28"/>
          <p:cNvSpPr txBox="1"/>
          <p:nvPr/>
        </p:nvSpPr>
        <p:spPr>
          <a:xfrm>
            <a:off x="953075" y="1197825"/>
            <a:ext cx="7644900" cy="3263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b="1" lang="en" sz="1600"/>
              <a:t>What  considerations did you have when “guessing” which Ate would be the most “prone to 11-11 budol”? </a:t>
            </a:r>
            <a:endParaRPr b="1" sz="1600"/>
          </a:p>
          <a:p>
            <a:pPr indent="-330200" lvl="1" marL="914400" rtl="0" algn="l">
              <a:lnSpc>
                <a:spcPct val="115000"/>
              </a:lnSpc>
              <a:spcBef>
                <a:spcPts val="0"/>
              </a:spcBef>
              <a:spcAft>
                <a:spcPts val="0"/>
              </a:spcAft>
              <a:buSzPts val="1600"/>
              <a:buChar char="○"/>
            </a:pPr>
            <a:r>
              <a:rPr lang="en" sz="1600"/>
              <a:t>Customer segmentation is a process of dividing your customers into groups based on their characteristics, preferences, and behaviors</a:t>
            </a:r>
            <a:endParaRPr sz="1600"/>
          </a:p>
          <a:p>
            <a:pPr indent="-330200" lvl="0" marL="457200" rtl="0" algn="l">
              <a:lnSpc>
                <a:spcPct val="115000"/>
              </a:lnSpc>
              <a:spcBef>
                <a:spcPts val="0"/>
              </a:spcBef>
              <a:spcAft>
                <a:spcPts val="0"/>
              </a:spcAft>
              <a:buSzPts val="1600"/>
              <a:buChar char="●"/>
            </a:pPr>
            <a:r>
              <a:rPr b="1" lang="en" sz="1600"/>
              <a:t>How do you think knowing your customer segments can help the business? </a:t>
            </a:r>
            <a:endParaRPr b="1" sz="1600"/>
          </a:p>
          <a:p>
            <a:pPr indent="-330200" lvl="1" marL="914400" rtl="0" algn="l">
              <a:lnSpc>
                <a:spcPct val="115000"/>
              </a:lnSpc>
              <a:spcBef>
                <a:spcPts val="0"/>
              </a:spcBef>
              <a:spcAft>
                <a:spcPts val="0"/>
              </a:spcAft>
              <a:buSzPts val="1600"/>
              <a:buChar char="○"/>
            </a:pPr>
            <a:r>
              <a:rPr lang="en" sz="1600"/>
              <a:t>C</a:t>
            </a:r>
            <a:r>
              <a:rPr lang="en" sz="1600"/>
              <a:t>lustering to segment your customers based on their purchase history, browsing behavior, demographics, feedback, or any other relevant data</a:t>
            </a:r>
            <a:endParaRPr sz="1600"/>
          </a:p>
          <a:p>
            <a:pPr indent="-330200" lvl="1" marL="914400" rtl="0" algn="l">
              <a:lnSpc>
                <a:spcPct val="115000"/>
              </a:lnSpc>
              <a:spcBef>
                <a:spcPts val="0"/>
              </a:spcBef>
              <a:spcAft>
                <a:spcPts val="0"/>
              </a:spcAft>
              <a:buSzPts val="1600"/>
              <a:buChar char="○"/>
            </a:pPr>
            <a:r>
              <a:rPr lang="en" sz="1600"/>
              <a:t>Can help you tailor your marketing strategies, products, and services to better meet their needs and increase their loyalty and satisfaction</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a:t>
            </a:r>
            <a:endParaRPr b="1">
              <a:latin typeface="Roboto"/>
              <a:ea typeface="Roboto"/>
              <a:cs typeface="Roboto"/>
              <a:sym typeface="Roboto"/>
            </a:endParaRPr>
          </a:p>
        </p:txBody>
      </p:sp>
      <p:sp>
        <p:nvSpPr>
          <p:cNvPr id="158" name="Google Shape;158;p29"/>
          <p:cNvSpPr txBox="1"/>
          <p:nvPr/>
        </p:nvSpPr>
        <p:spPr>
          <a:xfrm>
            <a:off x="383300" y="717775"/>
            <a:ext cx="4760100" cy="260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50"/>
              <a:t>Unsupervised</a:t>
            </a:r>
            <a:endParaRPr b="1" sz="1750"/>
          </a:p>
          <a:p>
            <a:pPr indent="-339725" lvl="0" marL="457200" rtl="0" algn="l">
              <a:spcBef>
                <a:spcPts val="0"/>
              </a:spcBef>
              <a:spcAft>
                <a:spcPts val="0"/>
              </a:spcAft>
              <a:buSzPts val="1750"/>
              <a:buChar char="●"/>
            </a:pPr>
            <a:r>
              <a:rPr lang="en" sz="1750"/>
              <a:t>Only inputs and then finds structures based on the data, </a:t>
            </a:r>
            <a:r>
              <a:rPr lang="en" sz="1750"/>
              <a:t>like</a:t>
            </a:r>
            <a:r>
              <a:rPr lang="en" sz="1750"/>
              <a:t> clusters or categories based on similarities</a:t>
            </a:r>
            <a:endParaRPr sz="1750"/>
          </a:p>
          <a:p>
            <a:pPr indent="-339725" lvl="0" marL="457200" rtl="0" algn="l">
              <a:spcBef>
                <a:spcPts val="0"/>
              </a:spcBef>
              <a:spcAft>
                <a:spcPts val="0"/>
              </a:spcAft>
              <a:buSzPts val="1750"/>
              <a:buChar char="●"/>
            </a:pPr>
            <a:r>
              <a:rPr lang="en" sz="1750"/>
              <a:t>Models learn relationships between data</a:t>
            </a:r>
            <a:endParaRPr sz="1750"/>
          </a:p>
          <a:p>
            <a:pPr indent="0" lvl="0" marL="0" rtl="0" algn="l">
              <a:spcBef>
                <a:spcPts val="0"/>
              </a:spcBef>
              <a:spcAft>
                <a:spcPts val="0"/>
              </a:spcAft>
              <a:buNone/>
            </a:pPr>
            <a:r>
              <a:t/>
            </a:r>
            <a:endParaRPr sz="1750"/>
          </a:p>
          <a:p>
            <a:pPr indent="0" lvl="0" marL="0" rtl="0" algn="l">
              <a:spcBef>
                <a:spcPts val="0"/>
              </a:spcBef>
              <a:spcAft>
                <a:spcPts val="0"/>
              </a:spcAft>
              <a:buNone/>
            </a:pPr>
            <a:r>
              <a:rPr b="1" lang="en" sz="1750"/>
              <a:t>What other examples of unsupervised learning can you think of? </a:t>
            </a:r>
            <a:endParaRPr b="1" sz="1750"/>
          </a:p>
          <a:p>
            <a:pPr indent="0" lvl="0" marL="0" rtl="0" algn="l">
              <a:spcBef>
                <a:spcPts val="0"/>
              </a:spcBef>
              <a:spcAft>
                <a:spcPts val="0"/>
              </a:spcAft>
              <a:buNone/>
            </a:pPr>
            <a:r>
              <a:t/>
            </a:r>
            <a:endParaRPr sz="1750"/>
          </a:p>
        </p:txBody>
      </p:sp>
      <p:pic>
        <p:nvPicPr>
          <p:cNvPr id="159" name="Google Shape;159;p29"/>
          <p:cNvPicPr preferRelativeResize="0"/>
          <p:nvPr/>
        </p:nvPicPr>
        <p:blipFill>
          <a:blip r:embed="rId4">
            <a:alphaModFix/>
          </a:blip>
          <a:stretch>
            <a:fillRect/>
          </a:stretch>
        </p:blipFill>
        <p:spPr>
          <a:xfrm>
            <a:off x="5300625" y="691900"/>
            <a:ext cx="3759700" cy="375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30"/>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Used For?</a:t>
            </a:r>
            <a:endParaRPr b="1">
              <a:latin typeface="Roboto"/>
              <a:ea typeface="Roboto"/>
              <a:cs typeface="Roboto"/>
              <a:sym typeface="Roboto"/>
            </a:endParaRPr>
          </a:p>
        </p:txBody>
      </p:sp>
      <p:sp>
        <p:nvSpPr>
          <p:cNvPr id="165" name="Google Shape;165;p30"/>
          <p:cNvSpPr txBox="1"/>
          <p:nvPr/>
        </p:nvSpPr>
        <p:spPr>
          <a:xfrm>
            <a:off x="392800" y="778500"/>
            <a:ext cx="4542300" cy="35865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110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Fraud</a:t>
            </a:r>
            <a:r>
              <a:rPr lang="en" sz="1700">
                <a:solidFill>
                  <a:schemeClr val="dk1"/>
                </a:solidFill>
                <a:highlight>
                  <a:srgbClr val="FFFFFF"/>
                </a:highlight>
                <a:latin typeface="Roboto"/>
                <a:ea typeface="Roboto"/>
                <a:cs typeface="Roboto"/>
                <a:sym typeface="Roboto"/>
              </a:rPr>
              <a:t> detection.</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Web search results.</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Real-time ads on web pages </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Credit scoring.</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Prediction of equipment failures.</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New pricing models.</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Network intrusion detection.</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Recommendation Engines</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Customer Segmentation</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Text Sentiment Analysis</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Customer Churn</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Pattern and image recognition.</a:t>
            </a:r>
            <a:endParaRPr sz="1700">
              <a:solidFill>
                <a:schemeClr val="dk1"/>
              </a:solidFill>
              <a:highlight>
                <a:srgbClr val="FFFFFF"/>
              </a:highlight>
              <a:latin typeface="Roboto"/>
              <a:ea typeface="Roboto"/>
              <a:cs typeface="Roboto"/>
              <a:sym typeface="Roboto"/>
            </a:endParaRPr>
          </a:p>
          <a:p>
            <a:pPr indent="-336550" lvl="0" marL="457200" marR="0" rtl="0" algn="l">
              <a:lnSpc>
                <a:spcPct val="100000"/>
              </a:lnSpc>
              <a:spcBef>
                <a:spcPts val="0"/>
              </a:spcBef>
              <a:spcAft>
                <a:spcPts val="0"/>
              </a:spcAft>
              <a:buClr>
                <a:schemeClr val="dk1"/>
              </a:buClr>
              <a:buSzPts val="1700"/>
              <a:buFont typeface="Roboto"/>
              <a:buChar char="●"/>
            </a:pPr>
            <a:r>
              <a:rPr lang="en" sz="1700">
                <a:solidFill>
                  <a:schemeClr val="dk1"/>
                </a:solidFill>
                <a:highlight>
                  <a:srgbClr val="FFFFFF"/>
                </a:highlight>
                <a:latin typeface="Roboto"/>
                <a:ea typeface="Roboto"/>
                <a:cs typeface="Roboto"/>
                <a:sym typeface="Roboto"/>
              </a:rPr>
              <a:t>Email spam filtering.</a:t>
            </a:r>
            <a:endParaRPr sz="1700">
              <a:solidFill>
                <a:schemeClr val="dk1"/>
              </a:solidFill>
              <a:highlight>
                <a:srgbClr val="FFFFFF"/>
              </a:highlight>
              <a:latin typeface="Roboto"/>
              <a:ea typeface="Roboto"/>
              <a:cs typeface="Roboto"/>
              <a:sym typeface="Roboto"/>
            </a:endParaRPr>
          </a:p>
        </p:txBody>
      </p:sp>
      <p:pic>
        <p:nvPicPr>
          <p:cNvPr id="166" name="Google Shape;166;p30"/>
          <p:cNvPicPr preferRelativeResize="0"/>
          <p:nvPr/>
        </p:nvPicPr>
        <p:blipFill>
          <a:blip r:embed="rId4">
            <a:alphaModFix/>
          </a:blip>
          <a:stretch>
            <a:fillRect/>
          </a:stretch>
        </p:blipFill>
        <p:spPr>
          <a:xfrm>
            <a:off x="4433275" y="1030975"/>
            <a:ext cx="4457550" cy="2674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a:t>
            </a:r>
            <a:endParaRPr b="1">
              <a:latin typeface="Roboto"/>
              <a:ea typeface="Roboto"/>
              <a:cs typeface="Roboto"/>
              <a:sym typeface="Roboto"/>
            </a:endParaRPr>
          </a:p>
        </p:txBody>
      </p:sp>
      <p:sp>
        <p:nvSpPr>
          <p:cNvPr id="172" name="Google Shape;172;p31"/>
          <p:cNvSpPr txBox="1"/>
          <p:nvPr/>
        </p:nvSpPr>
        <p:spPr>
          <a:xfrm>
            <a:off x="222575" y="578475"/>
            <a:ext cx="4134300" cy="45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t>Supervised </a:t>
            </a:r>
            <a:endParaRPr b="1" sz="1350"/>
          </a:p>
          <a:p>
            <a:pPr indent="-314325" lvl="0" marL="457200" rtl="0" algn="l">
              <a:spcBef>
                <a:spcPts val="0"/>
              </a:spcBef>
              <a:spcAft>
                <a:spcPts val="0"/>
              </a:spcAft>
              <a:buSzPts val="1350"/>
              <a:buChar char="●"/>
            </a:pPr>
            <a:r>
              <a:rPr lang="en" sz="1350"/>
              <a:t>Both inputs and outputs (X and Y)</a:t>
            </a:r>
            <a:endParaRPr sz="1350"/>
          </a:p>
          <a:p>
            <a:pPr indent="-314325" lvl="0" marL="457200" rtl="0" algn="l">
              <a:spcBef>
                <a:spcPts val="0"/>
              </a:spcBef>
              <a:spcAft>
                <a:spcPts val="0"/>
              </a:spcAft>
              <a:buSzPts val="1350"/>
              <a:buChar char="●"/>
            </a:pPr>
            <a:r>
              <a:rPr lang="en" sz="1350"/>
              <a:t>We train the data on the relationship between the two, then test and make predictions</a:t>
            </a:r>
            <a:endParaRPr sz="1350"/>
          </a:p>
          <a:p>
            <a:pPr indent="-314325" lvl="0" marL="457200" rtl="0" algn="l">
              <a:spcBef>
                <a:spcPts val="0"/>
              </a:spcBef>
              <a:spcAft>
                <a:spcPts val="0"/>
              </a:spcAft>
              <a:buSzPts val="1350"/>
              <a:buChar char="●"/>
            </a:pPr>
            <a:r>
              <a:rPr lang="en" sz="1350"/>
              <a:t>Example: annual promotion scores, top songs on Spotify</a:t>
            </a:r>
            <a:endParaRPr sz="1350"/>
          </a:p>
          <a:p>
            <a:pPr indent="-314325" lvl="0" marL="457200" rtl="0" algn="l">
              <a:spcBef>
                <a:spcPts val="0"/>
              </a:spcBef>
              <a:spcAft>
                <a:spcPts val="0"/>
              </a:spcAft>
              <a:buSzPts val="1350"/>
              <a:buChar char="●"/>
            </a:pPr>
            <a:r>
              <a:rPr lang="en" sz="1350"/>
              <a:t>Two major types: regression and classification</a:t>
            </a:r>
            <a:endParaRPr sz="1350"/>
          </a:p>
          <a:p>
            <a:pPr indent="0" lvl="0" marL="0" rtl="0" algn="l">
              <a:spcBef>
                <a:spcPts val="0"/>
              </a:spcBef>
              <a:spcAft>
                <a:spcPts val="0"/>
              </a:spcAft>
              <a:buNone/>
            </a:pPr>
            <a:r>
              <a:rPr b="1" lang="en" sz="1350"/>
              <a:t>Unsupervised</a:t>
            </a:r>
            <a:endParaRPr b="1" sz="1350"/>
          </a:p>
          <a:p>
            <a:pPr indent="-314325" lvl="0" marL="457200" rtl="0" algn="l">
              <a:spcBef>
                <a:spcPts val="0"/>
              </a:spcBef>
              <a:spcAft>
                <a:spcPts val="0"/>
              </a:spcAft>
              <a:buSzPts val="1350"/>
              <a:buChar char="●"/>
            </a:pPr>
            <a:r>
              <a:rPr lang="en" sz="1350"/>
              <a:t>Only inputs and then finds structures based on the data, like clusters or categories based on similarities</a:t>
            </a:r>
            <a:endParaRPr sz="1350"/>
          </a:p>
          <a:p>
            <a:pPr indent="-314325" lvl="0" marL="457200" rtl="0" algn="l">
              <a:spcBef>
                <a:spcPts val="0"/>
              </a:spcBef>
              <a:spcAft>
                <a:spcPts val="0"/>
              </a:spcAft>
              <a:buSzPts val="1350"/>
              <a:buChar char="●"/>
            </a:pPr>
            <a:r>
              <a:rPr lang="en" sz="1350"/>
              <a:t>Models learn relationships between data</a:t>
            </a:r>
            <a:endParaRPr sz="1350"/>
          </a:p>
          <a:p>
            <a:pPr indent="-314325" lvl="0" marL="457200" rtl="0" algn="l">
              <a:spcBef>
                <a:spcPts val="0"/>
              </a:spcBef>
              <a:spcAft>
                <a:spcPts val="0"/>
              </a:spcAft>
              <a:buSzPts val="1350"/>
              <a:buChar char="●"/>
            </a:pPr>
            <a:r>
              <a:rPr lang="en" sz="1350"/>
              <a:t>Examples: Grouping customers by purchasing behavior, spam filters in email</a:t>
            </a:r>
            <a:endParaRPr sz="1350"/>
          </a:p>
          <a:p>
            <a:pPr indent="0" lvl="0" marL="0" rtl="0" algn="l">
              <a:spcBef>
                <a:spcPts val="0"/>
              </a:spcBef>
              <a:spcAft>
                <a:spcPts val="0"/>
              </a:spcAft>
              <a:buNone/>
            </a:pPr>
            <a:r>
              <a:rPr b="1" lang="en" sz="1350"/>
              <a:t>Reinforcement</a:t>
            </a:r>
            <a:endParaRPr b="1" sz="1350"/>
          </a:p>
          <a:p>
            <a:pPr indent="-314325" lvl="0" marL="457200" rtl="0" algn="l">
              <a:spcBef>
                <a:spcPts val="0"/>
              </a:spcBef>
              <a:spcAft>
                <a:spcPts val="0"/>
              </a:spcAft>
              <a:buSzPts val="1350"/>
              <a:buChar char="●"/>
            </a:pPr>
            <a:r>
              <a:rPr lang="en" sz="1350"/>
              <a:t>Inputs are given, and then the model is “rewarded” or “punished” based on output, evolves based on trial and error</a:t>
            </a:r>
            <a:endParaRPr sz="1350"/>
          </a:p>
          <a:p>
            <a:pPr indent="-314325" lvl="0" marL="457200" rtl="0" algn="l">
              <a:spcBef>
                <a:spcPts val="0"/>
              </a:spcBef>
              <a:spcAft>
                <a:spcPts val="0"/>
              </a:spcAft>
              <a:buSzPts val="1350"/>
              <a:buChar char="●"/>
            </a:pPr>
            <a:r>
              <a:rPr lang="en" sz="1350"/>
              <a:t>Examples: AI playing games (AlphaGo Zero), robotics, self-driving cars, online stock trading</a:t>
            </a:r>
            <a:endParaRPr sz="1350"/>
          </a:p>
        </p:txBody>
      </p:sp>
      <p:pic>
        <p:nvPicPr>
          <p:cNvPr id="173" name="Google Shape;173;p31"/>
          <p:cNvPicPr preferRelativeResize="0"/>
          <p:nvPr/>
        </p:nvPicPr>
        <p:blipFill>
          <a:blip r:embed="rId4">
            <a:alphaModFix/>
          </a:blip>
          <a:stretch>
            <a:fillRect/>
          </a:stretch>
        </p:blipFill>
        <p:spPr>
          <a:xfrm>
            <a:off x="4356875" y="850275"/>
            <a:ext cx="4609150" cy="37711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Contextualizing ML Approaches: Defining an ML Problem</a:t>
            </a:r>
            <a:endParaRPr b="1">
              <a:latin typeface="Roboto"/>
              <a:ea typeface="Roboto"/>
              <a:cs typeface="Roboto"/>
              <a:sym typeface="Roboto"/>
            </a:endParaRPr>
          </a:p>
        </p:txBody>
      </p:sp>
      <p:sp>
        <p:nvSpPr>
          <p:cNvPr id="179" name="Google Shape;179;p32"/>
          <p:cNvSpPr txBox="1"/>
          <p:nvPr/>
        </p:nvSpPr>
        <p:spPr>
          <a:xfrm>
            <a:off x="565500" y="1044025"/>
            <a:ext cx="80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80" name="Google Shape;180;p32"/>
          <p:cNvPicPr preferRelativeResize="0"/>
          <p:nvPr/>
        </p:nvPicPr>
        <p:blipFill>
          <a:blip r:embed="rId4">
            <a:alphaModFix/>
          </a:blip>
          <a:stretch>
            <a:fillRect/>
          </a:stretch>
        </p:blipFill>
        <p:spPr>
          <a:xfrm>
            <a:off x="506250" y="1329225"/>
            <a:ext cx="6703150" cy="3112175"/>
          </a:xfrm>
          <a:prstGeom prst="rect">
            <a:avLst/>
          </a:prstGeom>
          <a:noFill/>
          <a:ln>
            <a:noFill/>
          </a:ln>
        </p:spPr>
      </p:pic>
      <p:sp>
        <p:nvSpPr>
          <p:cNvPr id="181" name="Google Shape;181;p32"/>
          <p:cNvSpPr/>
          <p:nvPr/>
        </p:nvSpPr>
        <p:spPr>
          <a:xfrm>
            <a:off x="7520825" y="1935050"/>
            <a:ext cx="1553400" cy="636600"/>
          </a:xfrm>
          <a:prstGeom prst="wedgeRectCallout">
            <a:avLst>
              <a:gd fmla="val -76750" name="adj1"/>
              <a:gd fmla="val 6839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Can you give an example of a continuous versus categorical/discrete variable?</a:t>
            </a:r>
            <a:endParaRPr sz="900"/>
          </a:p>
        </p:txBody>
      </p:sp>
      <p:sp>
        <p:nvSpPr>
          <p:cNvPr id="182" name="Google Shape;182;p32"/>
          <p:cNvSpPr/>
          <p:nvPr/>
        </p:nvSpPr>
        <p:spPr>
          <a:xfrm>
            <a:off x="954625" y="1044025"/>
            <a:ext cx="1595700" cy="1145700"/>
          </a:xfrm>
          <a:prstGeom prst="wedgeRectCallout">
            <a:avLst>
              <a:gd fmla="val 19147" name="adj1"/>
              <a:gd fmla="val 7297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Can you share what the business problem you’ve seen in your FTW classes so far? What type of target variable did you have?</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ctrTitle"/>
          </p:nvPr>
        </p:nvSpPr>
        <p:spPr>
          <a:xfrm>
            <a:off x="229101"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Review</a:t>
            </a:r>
            <a:endParaRPr b="1">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a:t>
            </a:r>
            <a:endParaRPr b="1">
              <a:latin typeface="Roboto"/>
              <a:ea typeface="Roboto"/>
              <a:cs typeface="Roboto"/>
              <a:sym typeface="Roboto"/>
            </a:endParaRPr>
          </a:p>
        </p:txBody>
      </p:sp>
      <p:pic>
        <p:nvPicPr>
          <p:cNvPr id="188" name="Google Shape;188;p33" title="https://medium.com/@harish_6956/what-is-machine-learning-deep-learning-7788604004da"/>
          <p:cNvPicPr preferRelativeResize="0"/>
          <p:nvPr/>
        </p:nvPicPr>
        <p:blipFill>
          <a:blip r:embed="rId4">
            <a:alphaModFix/>
          </a:blip>
          <a:stretch>
            <a:fillRect/>
          </a:stretch>
        </p:blipFill>
        <p:spPr>
          <a:xfrm>
            <a:off x="1396852" y="672300"/>
            <a:ext cx="6429273" cy="4318800"/>
          </a:xfrm>
          <a:prstGeom prst="rect">
            <a:avLst/>
          </a:prstGeom>
          <a:noFill/>
          <a:ln>
            <a:noFill/>
          </a:ln>
        </p:spPr>
      </p:pic>
      <p:sp>
        <p:nvSpPr>
          <p:cNvPr id="189" name="Google Shape;189;p33"/>
          <p:cNvSpPr/>
          <p:nvPr/>
        </p:nvSpPr>
        <p:spPr>
          <a:xfrm>
            <a:off x="6590600" y="99600"/>
            <a:ext cx="2438100" cy="1190100"/>
          </a:xfrm>
          <a:prstGeom prst="wedgeRectCallout">
            <a:avLst>
              <a:gd fmla="val -38387" name="adj1"/>
              <a:gd fmla="val 7908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AI - enables machines to think without human intervention</a:t>
            </a:r>
            <a:endParaRPr sz="1000"/>
          </a:p>
          <a:p>
            <a:pPr indent="0" lvl="0" marL="0" rtl="0" algn="l">
              <a:spcBef>
                <a:spcPts val="0"/>
              </a:spcBef>
              <a:spcAft>
                <a:spcPts val="0"/>
              </a:spcAft>
              <a:buNone/>
            </a:pPr>
            <a:r>
              <a:rPr lang="en" sz="1000"/>
              <a:t>ML - subset of AI that uses statistical learning algos that learn pattern in data over time</a:t>
            </a:r>
            <a:endParaRPr sz="1000"/>
          </a:p>
          <a:p>
            <a:pPr indent="0" lvl="0" marL="0" rtl="0" algn="l">
              <a:spcBef>
                <a:spcPts val="0"/>
              </a:spcBef>
              <a:spcAft>
                <a:spcPts val="0"/>
              </a:spcAft>
              <a:buNone/>
            </a:pPr>
            <a:r>
              <a:rPr lang="en" sz="1000"/>
              <a:t>DL - subset of ML that filters data through multiple layers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A note about using LLMs</a:t>
            </a:r>
            <a:endParaRPr b="1"/>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195" name="Google Shape;195;p34"/>
          <p:cNvSpPr txBox="1"/>
          <p:nvPr>
            <p:ph idx="1" type="body"/>
          </p:nvPr>
        </p:nvSpPr>
        <p:spPr>
          <a:xfrm>
            <a:off x="311700" y="824800"/>
            <a:ext cx="8520600" cy="3744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ChatGPT, </a:t>
            </a:r>
            <a:r>
              <a:rPr lang="en"/>
              <a:t>Bard</a:t>
            </a:r>
            <a:r>
              <a:rPr lang="en"/>
              <a:t>, &amp; Cohere are LLMs that can be used as your copilot while learning</a:t>
            </a:r>
            <a:endParaRPr/>
          </a:p>
          <a:p>
            <a:pPr indent="-342900" lvl="0" marL="457200" rtl="0" algn="l">
              <a:spcBef>
                <a:spcPts val="0"/>
              </a:spcBef>
              <a:spcAft>
                <a:spcPts val="0"/>
              </a:spcAft>
              <a:buSzPts val="1800"/>
              <a:buChar char="●"/>
            </a:pPr>
            <a:r>
              <a:rPr lang="en"/>
              <a:t>They are NOT SEARCH ENGINES but are LANGUAGE MODELS that predict text based on prompts</a:t>
            </a:r>
            <a:endParaRPr/>
          </a:p>
          <a:p>
            <a:pPr indent="-342900" lvl="0" marL="457200" rtl="0" algn="l">
              <a:spcBef>
                <a:spcPts val="0"/>
              </a:spcBef>
              <a:spcAft>
                <a:spcPts val="0"/>
              </a:spcAft>
              <a:buSzPts val="1800"/>
              <a:buChar char="●"/>
            </a:pPr>
            <a:r>
              <a:rPr lang="en"/>
              <a:t>LLMs are great tools for basic reasoning &amp; logic. They are not good with complex math and detailed facts and current events because of hallucination and catastrophic forgetting.</a:t>
            </a:r>
            <a:endParaRPr/>
          </a:p>
          <a:p>
            <a:pPr indent="-342900" lvl="0" marL="457200" rtl="0" algn="l">
              <a:spcBef>
                <a:spcPts val="0"/>
              </a:spcBef>
              <a:spcAft>
                <a:spcPts val="0"/>
              </a:spcAft>
              <a:buSzPts val="1800"/>
              <a:buChar char="●"/>
            </a:pPr>
            <a:r>
              <a:rPr lang="en"/>
              <a:t>How to use them:</a:t>
            </a:r>
            <a:endParaRPr/>
          </a:p>
          <a:p>
            <a:pPr indent="-317500" lvl="1" marL="914400" rtl="0" algn="l">
              <a:spcBef>
                <a:spcPts val="0"/>
              </a:spcBef>
              <a:spcAft>
                <a:spcPts val="0"/>
              </a:spcAft>
              <a:buSzPts val="1400"/>
              <a:buChar char="○"/>
            </a:pPr>
            <a:r>
              <a:rPr lang="en"/>
              <a:t>Explain this concept to me like i’m five…</a:t>
            </a:r>
            <a:endParaRPr/>
          </a:p>
          <a:p>
            <a:pPr indent="-317500" lvl="1" marL="914400" rtl="0" algn="l">
              <a:spcBef>
                <a:spcPts val="0"/>
              </a:spcBef>
              <a:spcAft>
                <a:spcPts val="0"/>
              </a:spcAft>
              <a:buSzPts val="1400"/>
              <a:buChar char="○"/>
            </a:pPr>
            <a:r>
              <a:rPr lang="en"/>
              <a:t>Can you give me examples of…</a:t>
            </a:r>
            <a:endParaRPr/>
          </a:p>
          <a:p>
            <a:pPr indent="-317500" lvl="1" marL="914400" rtl="0" algn="l">
              <a:spcBef>
                <a:spcPts val="0"/>
              </a:spcBef>
              <a:spcAft>
                <a:spcPts val="0"/>
              </a:spcAft>
              <a:buSzPts val="1400"/>
              <a:buChar char="○"/>
            </a:pPr>
            <a:r>
              <a:rPr lang="en"/>
              <a:t>Compare similarities and differences of…</a:t>
            </a:r>
            <a:endParaRPr/>
          </a:p>
          <a:p>
            <a:pPr indent="-317500" lvl="1" marL="914400" rtl="0" algn="l">
              <a:spcBef>
                <a:spcPts val="0"/>
              </a:spcBef>
              <a:spcAft>
                <a:spcPts val="0"/>
              </a:spcAft>
              <a:buSzPts val="1400"/>
              <a:buChar char="○"/>
            </a:pPr>
            <a:r>
              <a:rPr lang="en" u="sng">
                <a:solidFill>
                  <a:schemeClr val="hlink"/>
                </a:solidFill>
                <a:hlinkClick r:id="rId4"/>
              </a:rPr>
              <a:t>For the next few mins, try them now, to help you understand the difference between supervised and unsupervised learning</a:t>
            </a:r>
            <a:r>
              <a:rPr lang="en"/>
              <a:t>. What types of results are you getting? What prompts did </a:t>
            </a:r>
            <a:r>
              <a:rPr lang="en"/>
              <a:t>you use?</a:t>
            </a:r>
            <a:endParaRPr/>
          </a:p>
          <a:p>
            <a:pPr indent="-317500" lvl="1" marL="914400" rtl="0" algn="l">
              <a:spcBef>
                <a:spcPts val="0"/>
              </a:spcBef>
              <a:spcAft>
                <a:spcPts val="0"/>
              </a:spcAft>
              <a:buSzPts val="1400"/>
              <a:buChar char="○"/>
            </a:pPr>
            <a:r>
              <a:rPr lang="en"/>
              <a:t>BONUS: Try writing these differently. BE CREATIVE e.g. add constraints/ requirements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5"/>
          <p:cNvSpPr txBox="1"/>
          <p:nvPr>
            <p:ph type="title"/>
          </p:nvPr>
        </p:nvSpPr>
        <p:spPr>
          <a:xfrm>
            <a:off x="634575" y="99600"/>
            <a:ext cx="8278200" cy="1035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Statistical Modeling &amp; Machine Learning: Two Paths to One Common Goal</a:t>
            </a:r>
            <a:endParaRPr b="1">
              <a:latin typeface="Roboto"/>
              <a:ea typeface="Roboto"/>
              <a:cs typeface="Roboto"/>
              <a:sym typeface="Roboto"/>
            </a:endParaRPr>
          </a:p>
        </p:txBody>
      </p:sp>
      <p:sp>
        <p:nvSpPr>
          <p:cNvPr id="201" name="Google Shape;201;p35"/>
          <p:cNvSpPr txBox="1"/>
          <p:nvPr/>
        </p:nvSpPr>
        <p:spPr>
          <a:xfrm>
            <a:off x="4623075" y="960950"/>
            <a:ext cx="4289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b="1" lang="en"/>
              <a:t> Statistics: </a:t>
            </a:r>
            <a:r>
              <a:rPr lang="en"/>
              <a:t>Inference (Why is something happening? What is the relationship between variables of interest? What causes economic growth?)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b="1" lang="en"/>
              <a:t> Machine learning: </a:t>
            </a:r>
            <a:r>
              <a:rPr lang="en"/>
              <a:t>Prediction (What is going to happen next? Will people who do X also do Y? What will be the level of the stock market one month from today?</a:t>
            </a:r>
            <a:endParaRPr/>
          </a:p>
        </p:txBody>
      </p:sp>
      <p:pic>
        <p:nvPicPr>
          <p:cNvPr id="202" name="Google Shape;202;p35"/>
          <p:cNvPicPr preferRelativeResize="0"/>
          <p:nvPr/>
        </p:nvPicPr>
        <p:blipFill>
          <a:blip r:embed="rId4">
            <a:alphaModFix/>
          </a:blip>
          <a:stretch>
            <a:fillRect/>
          </a:stretch>
        </p:blipFill>
        <p:spPr>
          <a:xfrm>
            <a:off x="530250" y="1054400"/>
            <a:ext cx="3549275" cy="3676725"/>
          </a:xfrm>
          <a:prstGeom prst="rect">
            <a:avLst/>
          </a:prstGeom>
          <a:noFill/>
          <a:ln>
            <a:noFill/>
          </a:ln>
        </p:spPr>
      </p:pic>
      <p:sp>
        <p:nvSpPr>
          <p:cNvPr id="203" name="Google Shape;203;p35"/>
          <p:cNvSpPr/>
          <p:nvPr/>
        </p:nvSpPr>
        <p:spPr>
          <a:xfrm>
            <a:off x="5035100" y="3724750"/>
            <a:ext cx="3735000" cy="782700"/>
          </a:xfrm>
          <a:prstGeom prst="wedgeRectCallout">
            <a:avLst>
              <a:gd fmla="val -37995" name="adj1"/>
              <a:gd fmla="val -13267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Statistics and machine learning are two paths to one common goal–and data science is the bridge between these two worlds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6"/>
          <p:cNvSpPr txBox="1"/>
          <p:nvPr>
            <p:ph type="ctrTitle"/>
          </p:nvPr>
        </p:nvSpPr>
        <p:spPr>
          <a:xfrm>
            <a:off x="235650" y="3206100"/>
            <a:ext cx="7189200" cy="11448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sz="4600">
                <a:solidFill>
                  <a:srgbClr val="223B64"/>
                </a:solidFill>
                <a:latin typeface="Roboto"/>
                <a:ea typeface="Roboto"/>
                <a:cs typeface="Roboto"/>
                <a:sym typeface="Roboto"/>
              </a:rPr>
              <a:t>Activity</a:t>
            </a:r>
            <a:r>
              <a:rPr b="1" lang="en" sz="4600">
                <a:solidFill>
                  <a:srgbClr val="223B64"/>
                </a:solidFill>
                <a:latin typeface="Roboto"/>
                <a:ea typeface="Roboto"/>
                <a:cs typeface="Roboto"/>
                <a:sym typeface="Roboto"/>
              </a:rPr>
              <a:t>:</a:t>
            </a:r>
            <a:r>
              <a:rPr b="1" lang="en" sz="4600">
                <a:latin typeface="Roboto"/>
                <a:ea typeface="Roboto"/>
                <a:cs typeface="Roboto"/>
                <a:sym typeface="Roboto"/>
              </a:rPr>
              <a:t> </a:t>
            </a:r>
            <a:r>
              <a:rPr b="1" lang="en" sz="4600">
                <a:solidFill>
                  <a:srgbClr val="223B64"/>
                </a:solidFill>
                <a:latin typeface="Roboto"/>
                <a:ea typeface="Roboto"/>
                <a:cs typeface="Roboto"/>
                <a:sym typeface="Roboto"/>
              </a:rPr>
              <a:t>Categorize me!</a:t>
            </a:r>
            <a:endParaRPr b="1" sz="4600">
              <a:solidFill>
                <a:srgbClr val="808FA6"/>
              </a:solidFill>
              <a:highlight>
                <a:srgbClr val="BDD3E6"/>
              </a:highlight>
              <a:latin typeface="Roboto"/>
              <a:ea typeface="Roboto"/>
              <a:cs typeface="Roboto"/>
              <a:sym typeface="Roboto"/>
            </a:endParaRPr>
          </a:p>
        </p:txBody>
      </p:sp>
      <p:sp>
        <p:nvSpPr>
          <p:cNvPr id="209" name="Google Shape;209;p36"/>
          <p:cNvSpPr txBox="1"/>
          <p:nvPr>
            <p:ph idx="1" type="subTitle"/>
          </p:nvPr>
        </p:nvSpPr>
        <p:spPr>
          <a:xfrm>
            <a:off x="235650" y="43509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B8</a:t>
            </a:r>
            <a:endParaRPr b="1">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7"/>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In your respective groups, determine what type of machine learning each use case falls under. </a:t>
            </a:r>
            <a:endParaRPr b="1">
              <a:latin typeface="Roboto"/>
              <a:ea typeface="Roboto"/>
              <a:cs typeface="Roboto"/>
              <a:sym typeface="Roboto"/>
            </a:endParaRPr>
          </a:p>
        </p:txBody>
      </p:sp>
      <p:pic>
        <p:nvPicPr>
          <p:cNvPr id="215" name="Google Shape;215;p37"/>
          <p:cNvPicPr preferRelativeResize="0"/>
          <p:nvPr/>
        </p:nvPicPr>
        <p:blipFill rotWithShape="1">
          <a:blip r:embed="rId4">
            <a:alphaModFix/>
          </a:blip>
          <a:srcRect b="0" l="-1840" r="1839" t="0"/>
          <a:stretch/>
        </p:blipFill>
        <p:spPr>
          <a:xfrm>
            <a:off x="2210525" y="1128325"/>
            <a:ext cx="4616299" cy="3553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8"/>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In your respective groups, determine what type of machine learning each use case falls under. </a:t>
            </a:r>
            <a:endParaRPr b="1">
              <a:latin typeface="Roboto"/>
              <a:ea typeface="Roboto"/>
              <a:cs typeface="Roboto"/>
              <a:sym typeface="Roboto"/>
            </a:endParaRPr>
          </a:p>
        </p:txBody>
      </p:sp>
      <p:pic>
        <p:nvPicPr>
          <p:cNvPr id="221" name="Google Shape;221;p38"/>
          <p:cNvPicPr preferRelativeResize="0"/>
          <p:nvPr/>
        </p:nvPicPr>
        <p:blipFill>
          <a:blip r:embed="rId4">
            <a:alphaModFix/>
          </a:blip>
          <a:stretch>
            <a:fillRect/>
          </a:stretch>
        </p:blipFill>
        <p:spPr>
          <a:xfrm>
            <a:off x="1826175" y="1163125"/>
            <a:ext cx="5788650" cy="3584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9"/>
          <p:cNvSpPr txBox="1"/>
          <p:nvPr>
            <p:ph type="ctrTitle"/>
          </p:nvPr>
        </p:nvSpPr>
        <p:spPr>
          <a:xfrm>
            <a:off x="311950" y="3523200"/>
            <a:ext cx="7426200" cy="8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680"/>
              <a:buNone/>
            </a:pPr>
            <a:r>
              <a:rPr b="1" lang="en" sz="3540">
                <a:solidFill>
                  <a:srgbClr val="223B64"/>
                </a:solidFill>
                <a:latin typeface="Roboto"/>
                <a:ea typeface="Roboto"/>
                <a:cs typeface="Roboto"/>
                <a:sym typeface="Roboto"/>
              </a:rPr>
              <a:t>Machine Learning Approaches</a:t>
            </a:r>
            <a:endParaRPr b="1" sz="2730">
              <a:latin typeface="Roboto"/>
              <a:ea typeface="Roboto"/>
              <a:cs typeface="Roboto"/>
              <a:sym typeface="Roboto"/>
            </a:endParaRPr>
          </a:p>
        </p:txBody>
      </p:sp>
      <p:sp>
        <p:nvSpPr>
          <p:cNvPr id="227" name="Google Shape;227;p39"/>
          <p:cNvSpPr txBox="1"/>
          <p:nvPr>
            <p:ph idx="1" type="subTitle"/>
          </p:nvPr>
        </p:nvSpPr>
        <p:spPr>
          <a:xfrm>
            <a:off x="311950" y="43509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B8</a:t>
            </a:r>
            <a:endParaRPr b="1">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 name="Shape 231"/>
        <p:cNvGrpSpPr/>
        <p:nvPr/>
      </p:nvGrpSpPr>
      <p:grpSpPr>
        <a:xfrm>
          <a:off x="0" y="0"/>
          <a:ext cx="0" cy="0"/>
          <a:chOff x="0" y="0"/>
          <a:chExt cx="0" cy="0"/>
        </a:xfrm>
      </p:grpSpPr>
      <p:sp>
        <p:nvSpPr>
          <p:cNvPr id="232" name="Google Shape;232;p4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Contextualizing ML Approaches: The Machine Learning Life Cycle</a:t>
            </a:r>
            <a:endParaRPr b="1">
              <a:latin typeface="Roboto"/>
              <a:ea typeface="Roboto"/>
              <a:cs typeface="Roboto"/>
              <a:sym typeface="Roboto"/>
            </a:endParaRPr>
          </a:p>
        </p:txBody>
      </p:sp>
      <p:pic>
        <p:nvPicPr>
          <p:cNvPr id="233" name="Google Shape;233;p40"/>
          <p:cNvPicPr preferRelativeResize="0"/>
          <p:nvPr/>
        </p:nvPicPr>
        <p:blipFill>
          <a:blip r:embed="rId4">
            <a:alphaModFix/>
          </a:blip>
          <a:stretch>
            <a:fillRect/>
          </a:stretch>
        </p:blipFill>
        <p:spPr>
          <a:xfrm>
            <a:off x="1814237" y="1120425"/>
            <a:ext cx="5515526" cy="3883699"/>
          </a:xfrm>
          <a:prstGeom prst="rect">
            <a:avLst/>
          </a:prstGeom>
          <a:noFill/>
          <a:ln>
            <a:noFill/>
          </a:ln>
        </p:spPr>
      </p:pic>
      <p:sp>
        <p:nvSpPr>
          <p:cNvPr id="234" name="Google Shape;234;p40"/>
          <p:cNvSpPr/>
          <p:nvPr/>
        </p:nvSpPr>
        <p:spPr>
          <a:xfrm>
            <a:off x="6833350" y="950675"/>
            <a:ext cx="1612800" cy="936300"/>
          </a:xfrm>
          <a:prstGeom prst="wedgeRectCallout">
            <a:avLst>
              <a:gd fmla="val -114205" name="adj1"/>
              <a:gd fmla="val 962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What do you think are some key considerations for each step?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1A1E68"/>
        </a:solidFill>
      </p:bgPr>
    </p:bg>
    <p:spTree>
      <p:nvGrpSpPr>
        <p:cNvPr id="238" name="Shape 238"/>
        <p:cNvGrpSpPr/>
        <p:nvPr/>
      </p:nvGrpSpPr>
      <p:grpSpPr>
        <a:xfrm>
          <a:off x="0" y="0"/>
          <a:ext cx="0" cy="0"/>
          <a:chOff x="0" y="0"/>
          <a:chExt cx="0" cy="0"/>
        </a:xfrm>
      </p:grpSpPr>
      <p:sp>
        <p:nvSpPr>
          <p:cNvPr id="239" name="Google Shape;239;p41"/>
          <p:cNvSpPr txBox="1"/>
          <p:nvPr>
            <p:ph type="title"/>
          </p:nvPr>
        </p:nvSpPr>
        <p:spPr>
          <a:xfrm>
            <a:off x="1379019" y="261352"/>
            <a:ext cx="6505500" cy="971100"/>
          </a:xfrm>
          <a:prstGeom prst="rect">
            <a:avLst/>
          </a:prstGeom>
          <a:noFill/>
          <a:ln>
            <a:noFill/>
          </a:ln>
        </p:spPr>
        <p:txBody>
          <a:bodyPr anchorCtr="0" anchor="ctr" bIns="17150" lIns="34275" spcFirstLastPara="1" rIns="34275" wrap="square" tIns="17150">
            <a:normAutofit/>
          </a:bodyPr>
          <a:lstStyle/>
          <a:p>
            <a:pPr indent="0" lvl="0" marL="0" rtl="0" algn="l">
              <a:lnSpc>
                <a:spcPct val="90000"/>
              </a:lnSpc>
              <a:spcBef>
                <a:spcPts val="0"/>
              </a:spcBef>
              <a:spcAft>
                <a:spcPts val="0"/>
              </a:spcAft>
              <a:buClr>
                <a:schemeClr val="dk1"/>
              </a:buClr>
              <a:buSzPts val="3300"/>
              <a:buFont typeface="Libre Franklin Thin"/>
              <a:buNone/>
            </a:pPr>
            <a:r>
              <a:rPr lang="en">
                <a:solidFill>
                  <a:schemeClr val="lt1"/>
                </a:solidFill>
              </a:rPr>
              <a:t>The Analytics Process</a:t>
            </a:r>
            <a:endParaRPr>
              <a:solidFill>
                <a:schemeClr val="lt1"/>
              </a:solidFill>
            </a:endParaRPr>
          </a:p>
        </p:txBody>
      </p:sp>
      <p:grpSp>
        <p:nvGrpSpPr>
          <p:cNvPr id="240" name="Google Shape;240;p41"/>
          <p:cNvGrpSpPr/>
          <p:nvPr/>
        </p:nvGrpSpPr>
        <p:grpSpPr>
          <a:xfrm>
            <a:off x="-2840149" y="534115"/>
            <a:ext cx="7795179" cy="4608947"/>
            <a:chOff x="-9847353" y="-1504876"/>
            <a:chExt cx="18225809" cy="11727600"/>
          </a:xfrm>
        </p:grpSpPr>
        <p:sp>
          <p:nvSpPr>
            <p:cNvPr id="241" name="Google Shape;241;p41"/>
            <p:cNvSpPr/>
            <p:nvPr/>
          </p:nvSpPr>
          <p:spPr>
            <a:xfrm>
              <a:off x="-9847353" y="-1504876"/>
              <a:ext cx="11727600" cy="11727600"/>
            </a:xfrm>
            <a:prstGeom prst="blockArc">
              <a:avLst>
                <a:gd fmla="val 18900000" name="adj1"/>
                <a:gd fmla="val 2700000" name="adj2"/>
                <a:gd fmla="val 184" name="adj3"/>
              </a:avLst>
            </a:prstGeom>
            <a:noFill/>
            <a:ln cap="flat" cmpd="sng" w="12700">
              <a:solidFill>
                <a:schemeClr val="accent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2" name="Google Shape;242;p41"/>
            <p:cNvSpPr/>
            <p:nvPr/>
          </p:nvSpPr>
          <p:spPr>
            <a:xfrm>
              <a:off x="611559" y="396315"/>
              <a:ext cx="7766700" cy="792300"/>
            </a:xfrm>
            <a:prstGeom prst="rect">
              <a:avLst/>
            </a:prstGeom>
            <a:gradFill>
              <a:gsLst>
                <a:gs pos="0">
                  <a:srgbClr val="F08B54"/>
                </a:gs>
                <a:gs pos="50000">
                  <a:srgbClr val="F67A26"/>
                </a:gs>
                <a:gs pos="100000">
                  <a:srgbClr val="E36A18"/>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3" name="Google Shape;243;p41"/>
            <p:cNvSpPr txBox="1"/>
            <p:nvPr/>
          </p:nvSpPr>
          <p:spPr>
            <a:xfrm>
              <a:off x="611559" y="396315"/>
              <a:ext cx="7766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Business Problem Framing</a:t>
              </a:r>
              <a:endParaRPr b="0" i="0" sz="1100" u="none" cap="none" strike="noStrike">
                <a:solidFill>
                  <a:schemeClr val="lt1"/>
                </a:solidFill>
                <a:latin typeface="Arial"/>
                <a:ea typeface="Arial"/>
                <a:cs typeface="Arial"/>
                <a:sym typeface="Arial"/>
              </a:endParaRPr>
            </a:p>
          </p:txBody>
        </p:sp>
        <p:sp>
          <p:nvSpPr>
            <p:cNvPr id="244" name="Google Shape;244;p41"/>
            <p:cNvSpPr/>
            <p:nvPr/>
          </p:nvSpPr>
          <p:spPr>
            <a:xfrm>
              <a:off x="116383" y="297279"/>
              <a:ext cx="990300" cy="990300"/>
            </a:xfrm>
            <a:prstGeom prst="ellipse">
              <a:avLst/>
            </a:prstGeom>
            <a:solidFill>
              <a:schemeClr val="lt1"/>
            </a:solidFill>
            <a:ln cap="flat" cmpd="sng" w="9525">
              <a:solidFill>
                <a:schemeClr val="accent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5" name="Google Shape;245;p41"/>
            <p:cNvSpPr/>
            <p:nvPr/>
          </p:nvSpPr>
          <p:spPr>
            <a:xfrm>
              <a:off x="1329042" y="1585435"/>
              <a:ext cx="7049400" cy="792300"/>
            </a:xfrm>
            <a:prstGeom prst="rect">
              <a:avLst/>
            </a:prstGeom>
            <a:gradFill>
              <a:gsLst>
                <a:gs pos="0">
                  <a:srgbClr val="E28860"/>
                </a:gs>
                <a:gs pos="50000">
                  <a:srgbClr val="E5753D"/>
                </a:gs>
                <a:gs pos="100000">
                  <a:srgbClr val="D2652D"/>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6" name="Google Shape;246;p41"/>
            <p:cNvSpPr txBox="1"/>
            <p:nvPr/>
          </p:nvSpPr>
          <p:spPr>
            <a:xfrm>
              <a:off x="1329042" y="1585435"/>
              <a:ext cx="70494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Analytics Problem Framing</a:t>
              </a:r>
              <a:endParaRPr b="0" i="0" sz="1100" u="none" cap="none" strike="noStrike">
                <a:solidFill>
                  <a:schemeClr val="lt1"/>
                </a:solidFill>
                <a:latin typeface="Arial"/>
                <a:ea typeface="Arial"/>
                <a:cs typeface="Arial"/>
                <a:sym typeface="Arial"/>
              </a:endParaRPr>
            </a:p>
          </p:txBody>
        </p:sp>
        <p:sp>
          <p:nvSpPr>
            <p:cNvPr id="247" name="Google Shape;247;p41"/>
            <p:cNvSpPr/>
            <p:nvPr/>
          </p:nvSpPr>
          <p:spPr>
            <a:xfrm>
              <a:off x="833865" y="1486399"/>
              <a:ext cx="990300" cy="990300"/>
            </a:xfrm>
            <a:prstGeom prst="ellipse">
              <a:avLst/>
            </a:prstGeom>
            <a:solidFill>
              <a:schemeClr val="lt1"/>
            </a:solidFill>
            <a:ln cap="flat" cmpd="sng" w="9525">
              <a:solidFill>
                <a:srgbClr val="DE7946"/>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8" name="Google Shape;248;p41"/>
            <p:cNvSpPr/>
            <p:nvPr/>
          </p:nvSpPr>
          <p:spPr>
            <a:xfrm>
              <a:off x="1722218" y="2773683"/>
              <a:ext cx="6656100" cy="792300"/>
            </a:xfrm>
            <a:prstGeom prst="rect">
              <a:avLst/>
            </a:prstGeom>
            <a:gradFill>
              <a:gsLst>
                <a:gs pos="0">
                  <a:srgbClr val="D58870"/>
                </a:gs>
                <a:gs pos="50000">
                  <a:srgbClr val="D57755"/>
                </a:gs>
                <a:gs pos="100000">
                  <a:srgbClr val="C26543"/>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9" name="Google Shape;249;p41"/>
            <p:cNvSpPr txBox="1"/>
            <p:nvPr/>
          </p:nvSpPr>
          <p:spPr>
            <a:xfrm>
              <a:off x="1722218" y="2773683"/>
              <a:ext cx="66561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Data Requirements</a:t>
              </a:r>
              <a:endParaRPr b="0" i="0" sz="1100" u="none" cap="none" strike="noStrike">
                <a:solidFill>
                  <a:schemeClr val="lt1"/>
                </a:solidFill>
                <a:latin typeface="Arial"/>
                <a:ea typeface="Arial"/>
                <a:cs typeface="Arial"/>
                <a:sym typeface="Arial"/>
              </a:endParaRPr>
            </a:p>
          </p:txBody>
        </p:sp>
        <p:sp>
          <p:nvSpPr>
            <p:cNvPr id="250" name="Google Shape;250;p41"/>
            <p:cNvSpPr/>
            <p:nvPr/>
          </p:nvSpPr>
          <p:spPr>
            <a:xfrm>
              <a:off x="1227042" y="2674648"/>
              <a:ext cx="990300" cy="990300"/>
            </a:xfrm>
            <a:prstGeom prst="ellipse">
              <a:avLst/>
            </a:prstGeom>
            <a:solidFill>
              <a:schemeClr val="lt1"/>
            </a:solidFill>
            <a:ln cap="flat" cmpd="sng" w="9525">
              <a:solidFill>
                <a:srgbClr val="D07A5B"/>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1" name="Google Shape;251;p41"/>
            <p:cNvSpPr/>
            <p:nvPr/>
          </p:nvSpPr>
          <p:spPr>
            <a:xfrm>
              <a:off x="1847756" y="3962803"/>
              <a:ext cx="6530700" cy="792300"/>
            </a:xfrm>
            <a:prstGeom prst="rect">
              <a:avLst/>
            </a:prstGeom>
            <a:gradFill>
              <a:gsLst>
                <a:gs pos="0">
                  <a:srgbClr val="CA8D7E"/>
                </a:gs>
                <a:gs pos="50000">
                  <a:srgbClr val="C77C69"/>
                </a:gs>
                <a:gs pos="100000">
                  <a:srgbClr val="B56A57"/>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2" name="Google Shape;252;p41"/>
            <p:cNvSpPr txBox="1"/>
            <p:nvPr/>
          </p:nvSpPr>
          <p:spPr>
            <a:xfrm>
              <a:off x="1847756" y="3962803"/>
              <a:ext cx="6530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Methodology Selection </a:t>
              </a:r>
              <a:endParaRPr b="0" i="0" sz="1100" u="none" cap="none" strike="noStrike">
                <a:solidFill>
                  <a:schemeClr val="lt1"/>
                </a:solidFill>
                <a:latin typeface="Arial"/>
                <a:ea typeface="Arial"/>
                <a:cs typeface="Arial"/>
                <a:sym typeface="Arial"/>
              </a:endParaRPr>
            </a:p>
          </p:txBody>
        </p:sp>
        <p:sp>
          <p:nvSpPr>
            <p:cNvPr id="253" name="Google Shape;253;p41"/>
            <p:cNvSpPr/>
            <p:nvPr/>
          </p:nvSpPr>
          <p:spPr>
            <a:xfrm>
              <a:off x="1352580" y="3863767"/>
              <a:ext cx="990300" cy="990300"/>
            </a:xfrm>
            <a:prstGeom prst="ellipse">
              <a:avLst/>
            </a:prstGeom>
            <a:solidFill>
              <a:schemeClr val="lt1"/>
            </a:solidFill>
            <a:ln cap="flat" cmpd="sng" w="9525">
              <a:solidFill>
                <a:srgbClr val="C47F6E"/>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4" name="Google Shape;254;p41"/>
            <p:cNvSpPr/>
            <p:nvPr/>
          </p:nvSpPr>
          <p:spPr>
            <a:xfrm>
              <a:off x="1722218" y="5151923"/>
              <a:ext cx="6656100" cy="792300"/>
            </a:xfrm>
            <a:prstGeom prst="rect">
              <a:avLst/>
            </a:prstGeom>
            <a:gradFill>
              <a:gsLst>
                <a:gs pos="0">
                  <a:srgbClr val="BF948F"/>
                </a:gs>
                <a:gs pos="50000">
                  <a:srgbClr val="BA857E"/>
                </a:gs>
                <a:gs pos="100000">
                  <a:srgbClr val="A7746B"/>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5" name="Google Shape;255;p41"/>
            <p:cNvSpPr txBox="1"/>
            <p:nvPr/>
          </p:nvSpPr>
          <p:spPr>
            <a:xfrm>
              <a:off x="1722218" y="5151923"/>
              <a:ext cx="66561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rgbClr val="FFFF00"/>
                  </a:solidFill>
                  <a:latin typeface="Arial"/>
                  <a:ea typeface="Arial"/>
                  <a:cs typeface="Arial"/>
                  <a:sym typeface="Arial"/>
                </a:rPr>
                <a:t>Model building</a:t>
              </a:r>
              <a:endParaRPr b="0" i="0" sz="1100" u="none" cap="none" strike="noStrike">
                <a:solidFill>
                  <a:srgbClr val="FFFF00"/>
                </a:solidFill>
                <a:latin typeface="Arial"/>
                <a:ea typeface="Arial"/>
                <a:cs typeface="Arial"/>
                <a:sym typeface="Arial"/>
              </a:endParaRPr>
            </a:p>
          </p:txBody>
        </p:sp>
        <p:sp>
          <p:nvSpPr>
            <p:cNvPr id="256" name="Google Shape;256;p41"/>
            <p:cNvSpPr/>
            <p:nvPr/>
          </p:nvSpPr>
          <p:spPr>
            <a:xfrm>
              <a:off x="1227042" y="5052887"/>
              <a:ext cx="990300" cy="990300"/>
            </a:xfrm>
            <a:prstGeom prst="ellipse">
              <a:avLst/>
            </a:prstGeom>
            <a:solidFill>
              <a:schemeClr val="lt1"/>
            </a:solidFill>
            <a:ln cap="flat" cmpd="sng" w="9525">
              <a:solidFill>
                <a:srgbClr val="B88881"/>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7" name="Google Shape;257;p41"/>
            <p:cNvSpPr/>
            <p:nvPr/>
          </p:nvSpPr>
          <p:spPr>
            <a:xfrm>
              <a:off x="1329042" y="6340171"/>
              <a:ext cx="7049400" cy="792300"/>
            </a:xfrm>
            <a:prstGeom prst="rect">
              <a:avLst/>
            </a:prstGeom>
            <a:gradFill>
              <a:gsLst>
                <a:gs pos="0">
                  <a:srgbClr val="B5A09E"/>
                </a:gs>
                <a:gs pos="50000">
                  <a:srgbClr val="AD9391"/>
                </a:gs>
                <a:gs pos="100000">
                  <a:srgbClr val="9A807E"/>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8" name="Google Shape;258;p41"/>
            <p:cNvSpPr txBox="1"/>
            <p:nvPr/>
          </p:nvSpPr>
          <p:spPr>
            <a:xfrm>
              <a:off x="1329042" y="6340171"/>
              <a:ext cx="70494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Deployment</a:t>
              </a:r>
              <a:endParaRPr b="0" i="0" sz="1100" u="none" cap="none" strike="noStrike">
                <a:solidFill>
                  <a:schemeClr val="lt1"/>
                </a:solidFill>
                <a:latin typeface="Arial"/>
                <a:ea typeface="Arial"/>
                <a:cs typeface="Arial"/>
                <a:sym typeface="Arial"/>
              </a:endParaRPr>
            </a:p>
          </p:txBody>
        </p:sp>
        <p:sp>
          <p:nvSpPr>
            <p:cNvPr id="259" name="Google Shape;259;p41"/>
            <p:cNvSpPr/>
            <p:nvPr/>
          </p:nvSpPr>
          <p:spPr>
            <a:xfrm>
              <a:off x="833865" y="6241136"/>
              <a:ext cx="990300" cy="990300"/>
            </a:xfrm>
            <a:prstGeom prst="ellipse">
              <a:avLst/>
            </a:prstGeom>
            <a:solidFill>
              <a:schemeClr val="lt1"/>
            </a:solidFill>
            <a:ln cap="flat" cmpd="sng" w="9525">
              <a:solidFill>
                <a:srgbClr val="AD959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0" name="Google Shape;260;p41"/>
            <p:cNvSpPr/>
            <p:nvPr/>
          </p:nvSpPr>
          <p:spPr>
            <a:xfrm>
              <a:off x="611559" y="7529291"/>
              <a:ext cx="7766700" cy="792300"/>
            </a:xfrm>
            <a:prstGeom prst="rect">
              <a:avLst/>
            </a:prstGeom>
            <a:gradFill>
              <a:gsLst>
                <a:gs pos="0">
                  <a:srgbClr val="AEAEAE"/>
                </a:gs>
                <a:gs pos="50000">
                  <a:srgbClr val="A4A4A4"/>
                </a:gs>
                <a:gs pos="100000">
                  <a:srgbClr val="909090"/>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1" name="Google Shape;261;p41"/>
            <p:cNvSpPr txBox="1"/>
            <p:nvPr/>
          </p:nvSpPr>
          <p:spPr>
            <a:xfrm>
              <a:off x="611559" y="7529291"/>
              <a:ext cx="7766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Model Lifecycle Management</a:t>
              </a:r>
              <a:endParaRPr b="0" i="0" sz="1100" u="none" cap="none" strike="noStrike">
                <a:solidFill>
                  <a:schemeClr val="lt1"/>
                </a:solidFill>
                <a:latin typeface="Arial"/>
                <a:ea typeface="Arial"/>
                <a:cs typeface="Arial"/>
                <a:sym typeface="Arial"/>
              </a:endParaRPr>
            </a:p>
          </p:txBody>
        </p:sp>
        <p:sp>
          <p:nvSpPr>
            <p:cNvPr id="262" name="Google Shape;262;p41"/>
            <p:cNvSpPr/>
            <p:nvPr/>
          </p:nvSpPr>
          <p:spPr>
            <a:xfrm>
              <a:off x="116383" y="7430255"/>
              <a:ext cx="990300" cy="990300"/>
            </a:xfrm>
            <a:prstGeom prst="ellipse">
              <a:avLst/>
            </a:prstGeom>
            <a:solidFill>
              <a:schemeClr val="lt1"/>
            </a:solidFill>
            <a:ln cap="flat" cmpd="sng" w="9525">
              <a:solidFill>
                <a:srgbClr val="A4A4A4"/>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263" name="Google Shape;263;p41"/>
          <p:cNvSpPr/>
          <p:nvPr/>
        </p:nvSpPr>
        <p:spPr>
          <a:xfrm>
            <a:off x="6674700" y="1232450"/>
            <a:ext cx="1612800" cy="936300"/>
          </a:xfrm>
          <a:prstGeom prst="wedgeRectCallout">
            <a:avLst>
              <a:gd fmla="val -114205" name="adj1"/>
              <a:gd fmla="val 962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Do you remember what happens in each step?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4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Case Study Discussion: Predicting Student Grades</a:t>
            </a:r>
            <a:endParaRPr b="1">
              <a:latin typeface="Roboto"/>
              <a:ea typeface="Roboto"/>
              <a:cs typeface="Roboto"/>
              <a:sym typeface="Roboto"/>
            </a:endParaRPr>
          </a:p>
        </p:txBody>
      </p:sp>
      <p:pic>
        <p:nvPicPr>
          <p:cNvPr id="269" name="Google Shape;269;p42"/>
          <p:cNvPicPr preferRelativeResize="0"/>
          <p:nvPr/>
        </p:nvPicPr>
        <p:blipFill>
          <a:blip r:embed="rId4">
            <a:alphaModFix/>
          </a:blip>
          <a:stretch>
            <a:fillRect/>
          </a:stretch>
        </p:blipFill>
        <p:spPr>
          <a:xfrm>
            <a:off x="1401376" y="829725"/>
            <a:ext cx="5928399" cy="4174399"/>
          </a:xfrm>
          <a:prstGeom prst="rect">
            <a:avLst/>
          </a:prstGeom>
          <a:noFill/>
          <a:ln>
            <a:noFill/>
          </a:ln>
        </p:spPr>
      </p:pic>
      <p:sp>
        <p:nvSpPr>
          <p:cNvPr id="270" name="Google Shape;270;p42"/>
          <p:cNvSpPr/>
          <p:nvPr/>
        </p:nvSpPr>
        <p:spPr>
          <a:xfrm>
            <a:off x="6833350" y="950675"/>
            <a:ext cx="1612800" cy="936300"/>
          </a:xfrm>
          <a:prstGeom prst="wedgeRectCallout">
            <a:avLst>
              <a:gd fmla="val -114205" name="adj1"/>
              <a:gd fmla="val 962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What do you think are some key considerations for each step?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634575" y="1699775"/>
            <a:ext cx="8099100" cy="240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a:latin typeface="Roboto"/>
                <a:ea typeface="Roboto"/>
                <a:cs typeface="Roboto"/>
                <a:sym typeface="Roboto"/>
              </a:rPr>
              <a:t>What topics have we covered so far? </a:t>
            </a:r>
            <a:endParaRPr b="1">
              <a:latin typeface="Roboto"/>
              <a:ea typeface="Roboto"/>
              <a:cs typeface="Roboto"/>
              <a:sym typeface="Roboto"/>
            </a:endParaRPr>
          </a:p>
          <a:p>
            <a:pPr indent="0" lvl="0" marL="0" rtl="0" algn="l">
              <a:lnSpc>
                <a:spcPct val="100000"/>
              </a:lnSpc>
              <a:spcBef>
                <a:spcPts val="0"/>
              </a:spcBef>
              <a:spcAft>
                <a:spcPts val="0"/>
              </a:spcAft>
              <a:buSzPts val="3111"/>
              <a:buNone/>
            </a:pPr>
            <a:r>
              <a:t/>
            </a:r>
            <a:endParaRPr b="1">
              <a:latin typeface="Roboto"/>
              <a:ea typeface="Roboto"/>
              <a:cs typeface="Roboto"/>
              <a:sym typeface="Roboto"/>
            </a:endParaRPr>
          </a:p>
          <a:p>
            <a:pPr indent="0" lvl="0" marL="0" rtl="0" algn="l">
              <a:lnSpc>
                <a:spcPct val="100000"/>
              </a:lnSpc>
              <a:spcBef>
                <a:spcPts val="0"/>
              </a:spcBef>
              <a:spcAft>
                <a:spcPts val="0"/>
              </a:spcAft>
              <a:buSzPts val="3111"/>
              <a:buNone/>
            </a:pPr>
            <a:r>
              <a:rPr b="1" lang="en">
                <a:latin typeface="Roboto"/>
                <a:ea typeface="Roboto"/>
                <a:cs typeface="Roboto"/>
                <a:sym typeface="Roboto"/>
              </a:rPr>
              <a:t>What are your biggest learnings / takeaways? </a:t>
            </a:r>
            <a:endParaRPr b="1">
              <a:latin typeface="Roboto"/>
              <a:ea typeface="Roboto"/>
              <a:cs typeface="Roboto"/>
              <a:sym typeface="Roboto"/>
            </a:endParaRPr>
          </a:p>
        </p:txBody>
      </p:sp>
      <p:sp>
        <p:nvSpPr>
          <p:cNvPr id="72" name="Google Shape;72;p16"/>
          <p:cNvSpPr/>
          <p:nvPr/>
        </p:nvSpPr>
        <p:spPr>
          <a:xfrm>
            <a:off x="6539375" y="103850"/>
            <a:ext cx="2467200" cy="1276200"/>
          </a:xfrm>
          <a:prstGeom prst="wedgeRectCallout">
            <a:avLst>
              <a:gd fmla="val -47616" name="adj1"/>
              <a:gd fmla="val 9767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Intro to DS </a:t>
            </a:r>
            <a:endParaRPr/>
          </a:p>
          <a:p>
            <a:pPr indent="0" lvl="0" marL="0" rtl="0" algn="l">
              <a:spcBef>
                <a:spcPts val="0"/>
              </a:spcBef>
              <a:spcAft>
                <a:spcPts val="0"/>
              </a:spcAft>
              <a:buNone/>
            </a:pPr>
            <a:r>
              <a:rPr lang="en"/>
              <a:t>Data management </a:t>
            </a:r>
            <a:endParaRPr/>
          </a:p>
          <a:p>
            <a:pPr indent="0" lvl="0" marL="0" rtl="0" algn="l">
              <a:spcBef>
                <a:spcPts val="0"/>
              </a:spcBef>
              <a:spcAft>
                <a:spcPts val="0"/>
              </a:spcAft>
              <a:buNone/>
            </a:pPr>
            <a:r>
              <a:rPr lang="en"/>
              <a:t>Data prep</a:t>
            </a:r>
            <a:endParaRPr/>
          </a:p>
          <a:p>
            <a:pPr indent="0" lvl="0" marL="0" rtl="0" algn="l">
              <a:spcBef>
                <a:spcPts val="0"/>
              </a:spcBef>
              <a:spcAft>
                <a:spcPts val="0"/>
              </a:spcAft>
              <a:buNone/>
            </a:pPr>
            <a:r>
              <a:rPr lang="en"/>
              <a:t>Data viz</a:t>
            </a:r>
            <a:endParaRPr/>
          </a:p>
          <a:p>
            <a:pPr indent="0" lvl="0" marL="0" rtl="0" algn="l">
              <a:spcBef>
                <a:spcPts val="0"/>
              </a:spcBef>
              <a:spcAft>
                <a:spcPts val="0"/>
              </a:spcAft>
              <a:buNone/>
            </a:pPr>
            <a:r>
              <a:rPr lang="en"/>
              <a:t>Statistics</a:t>
            </a:r>
            <a:endParaRPr/>
          </a:p>
          <a:p>
            <a:pPr indent="0" lvl="0" marL="0" rtl="0" algn="l">
              <a:spcBef>
                <a:spcPts val="0"/>
              </a:spcBef>
              <a:spcAft>
                <a:spcPts val="0"/>
              </a:spcAft>
              <a:buNone/>
            </a:pPr>
            <a:r>
              <a:rPr lang="en"/>
              <a:t>EDA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43"/>
          <p:cNvSpPr txBox="1"/>
          <p:nvPr>
            <p:ph type="ctrTitle"/>
          </p:nvPr>
        </p:nvSpPr>
        <p:spPr>
          <a:xfrm>
            <a:off x="296675" y="2965800"/>
            <a:ext cx="6426600" cy="13851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3043"/>
              <a:buNone/>
            </a:pPr>
            <a:r>
              <a:rPr b="1" lang="en" sz="4600">
                <a:solidFill>
                  <a:srgbClr val="223B64"/>
                </a:solidFill>
                <a:latin typeface="Roboto"/>
                <a:ea typeface="Roboto"/>
                <a:cs typeface="Roboto"/>
                <a:sym typeface="Roboto"/>
              </a:rPr>
              <a:t>Basic ML Concepts and Definitions</a:t>
            </a:r>
            <a:endParaRPr b="1" sz="4600">
              <a:latin typeface="Roboto"/>
              <a:ea typeface="Roboto"/>
              <a:cs typeface="Roboto"/>
              <a:sym typeface="Roboto"/>
            </a:endParaRPr>
          </a:p>
        </p:txBody>
      </p:sp>
      <p:sp>
        <p:nvSpPr>
          <p:cNvPr id="276" name="Google Shape;276;p43"/>
          <p:cNvSpPr txBox="1"/>
          <p:nvPr>
            <p:ph idx="1" type="subTitle"/>
          </p:nvPr>
        </p:nvSpPr>
        <p:spPr>
          <a:xfrm>
            <a:off x="296675" y="43509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B8</a:t>
            </a:r>
            <a:endParaRPr b="1">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4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Features and Label </a:t>
            </a:r>
            <a:endParaRPr b="1">
              <a:latin typeface="Roboto"/>
              <a:ea typeface="Roboto"/>
              <a:cs typeface="Roboto"/>
              <a:sym typeface="Roboto"/>
            </a:endParaRPr>
          </a:p>
        </p:txBody>
      </p:sp>
      <p:sp>
        <p:nvSpPr>
          <p:cNvPr id="282" name="Google Shape;282;p44"/>
          <p:cNvSpPr txBox="1"/>
          <p:nvPr/>
        </p:nvSpPr>
        <p:spPr>
          <a:xfrm>
            <a:off x="221775" y="818875"/>
            <a:ext cx="40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p>
        </p:txBody>
      </p:sp>
      <p:pic>
        <p:nvPicPr>
          <p:cNvPr id="283" name="Google Shape;283;p44"/>
          <p:cNvPicPr preferRelativeResize="0"/>
          <p:nvPr/>
        </p:nvPicPr>
        <p:blipFill>
          <a:blip r:embed="rId4">
            <a:alphaModFix/>
          </a:blip>
          <a:stretch>
            <a:fillRect/>
          </a:stretch>
        </p:blipFill>
        <p:spPr>
          <a:xfrm>
            <a:off x="1250500" y="1249800"/>
            <a:ext cx="7046350" cy="2586250"/>
          </a:xfrm>
          <a:prstGeom prst="rect">
            <a:avLst/>
          </a:prstGeom>
          <a:noFill/>
          <a:ln>
            <a:noFill/>
          </a:ln>
        </p:spPr>
      </p:pic>
      <p:sp>
        <p:nvSpPr>
          <p:cNvPr id="284" name="Google Shape;284;p44"/>
          <p:cNvSpPr txBox="1"/>
          <p:nvPr/>
        </p:nvSpPr>
        <p:spPr>
          <a:xfrm>
            <a:off x="1010725" y="3866775"/>
            <a:ext cx="30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[n_samples, </a:t>
            </a:r>
            <a:r>
              <a:rPr lang="en"/>
              <a:t>n_features</a:t>
            </a:r>
            <a:r>
              <a:rPr lang="en"/>
              <a:t>]   [n_targets]</a:t>
            </a:r>
            <a:endParaRPr/>
          </a:p>
        </p:txBody>
      </p:sp>
      <p:sp>
        <p:nvSpPr>
          <p:cNvPr id="285" name="Google Shape;285;p44"/>
          <p:cNvSpPr/>
          <p:nvPr/>
        </p:nvSpPr>
        <p:spPr>
          <a:xfrm>
            <a:off x="6482025" y="4213625"/>
            <a:ext cx="1733700" cy="507900"/>
          </a:xfrm>
          <a:prstGeom prst="wedgeRectCallout">
            <a:avLst>
              <a:gd fmla="val -103791" name="adj1"/>
              <a:gd fmla="val -13526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Note that your data can also take other formats, like json/dictionary etc</a:t>
            </a:r>
            <a:endParaRPr sz="1000"/>
          </a:p>
        </p:txBody>
      </p:sp>
      <p:sp>
        <p:nvSpPr>
          <p:cNvPr id="286" name="Google Shape;286;p44"/>
          <p:cNvSpPr/>
          <p:nvPr/>
        </p:nvSpPr>
        <p:spPr>
          <a:xfrm>
            <a:off x="7490975" y="390550"/>
            <a:ext cx="1506000" cy="782700"/>
          </a:xfrm>
          <a:prstGeom prst="wedgeRectCallout">
            <a:avLst>
              <a:gd fmla="val -107739" name="adj1"/>
              <a:gd fmla="val 6178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In some of the datasets we’ve discussed earlier, can you give an example of features and the target?</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Domain Expertise</a:t>
            </a:r>
            <a:endParaRPr b="1">
              <a:latin typeface="Roboto"/>
              <a:ea typeface="Roboto"/>
              <a:cs typeface="Roboto"/>
              <a:sym typeface="Roboto"/>
            </a:endParaRPr>
          </a:p>
        </p:txBody>
      </p:sp>
      <p:pic>
        <p:nvPicPr>
          <p:cNvPr id="292" name="Google Shape;292;p45"/>
          <p:cNvPicPr preferRelativeResize="0"/>
          <p:nvPr/>
        </p:nvPicPr>
        <p:blipFill>
          <a:blip r:embed="rId4">
            <a:alphaModFix/>
          </a:blip>
          <a:stretch>
            <a:fillRect/>
          </a:stretch>
        </p:blipFill>
        <p:spPr>
          <a:xfrm>
            <a:off x="870125" y="672300"/>
            <a:ext cx="5806650" cy="4289575"/>
          </a:xfrm>
          <a:prstGeom prst="rect">
            <a:avLst/>
          </a:prstGeom>
          <a:noFill/>
          <a:ln>
            <a:noFill/>
          </a:ln>
        </p:spPr>
      </p:pic>
      <p:sp>
        <p:nvSpPr>
          <p:cNvPr id="293" name="Google Shape;293;p45"/>
          <p:cNvSpPr/>
          <p:nvPr/>
        </p:nvSpPr>
        <p:spPr>
          <a:xfrm>
            <a:off x="6901575" y="3119875"/>
            <a:ext cx="2011200" cy="1218600"/>
          </a:xfrm>
          <a:prstGeom prst="wedgeRectCallout">
            <a:avLst>
              <a:gd fmla="val -68718" name="adj1"/>
              <a:gd fmla="val -207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Can you think of a time when domain expertise was crucial to solving a problem? Did you have this domain expertise? Or what resources did you use to answer domain-specific questions?</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Feature Engineering</a:t>
            </a:r>
            <a:endParaRPr b="1">
              <a:latin typeface="Roboto"/>
              <a:ea typeface="Roboto"/>
              <a:cs typeface="Roboto"/>
              <a:sym typeface="Roboto"/>
            </a:endParaRPr>
          </a:p>
        </p:txBody>
      </p:sp>
      <p:pic>
        <p:nvPicPr>
          <p:cNvPr id="299" name="Google Shape;299;p46"/>
          <p:cNvPicPr preferRelativeResize="0"/>
          <p:nvPr/>
        </p:nvPicPr>
        <p:blipFill>
          <a:blip r:embed="rId4">
            <a:alphaModFix/>
          </a:blip>
          <a:stretch>
            <a:fillRect/>
          </a:stretch>
        </p:blipFill>
        <p:spPr>
          <a:xfrm>
            <a:off x="210075" y="869750"/>
            <a:ext cx="4689494" cy="4166400"/>
          </a:xfrm>
          <a:prstGeom prst="rect">
            <a:avLst/>
          </a:prstGeom>
          <a:noFill/>
          <a:ln>
            <a:noFill/>
          </a:ln>
        </p:spPr>
      </p:pic>
      <p:pic>
        <p:nvPicPr>
          <p:cNvPr descr="Picture" id="300" name="Google Shape;300;p46"/>
          <p:cNvPicPr preferRelativeResize="0"/>
          <p:nvPr/>
        </p:nvPicPr>
        <p:blipFill>
          <a:blip r:embed="rId5">
            <a:alphaModFix/>
          </a:blip>
          <a:stretch>
            <a:fillRect/>
          </a:stretch>
        </p:blipFill>
        <p:spPr>
          <a:xfrm>
            <a:off x="5551450" y="1098275"/>
            <a:ext cx="3210425" cy="3210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04" name="Shape 304"/>
        <p:cNvGrpSpPr/>
        <p:nvPr/>
      </p:nvGrpSpPr>
      <p:grpSpPr>
        <a:xfrm>
          <a:off x="0" y="0"/>
          <a:ext cx="0" cy="0"/>
          <a:chOff x="0" y="0"/>
          <a:chExt cx="0" cy="0"/>
        </a:xfrm>
      </p:grpSpPr>
      <p:sp>
        <p:nvSpPr>
          <p:cNvPr id="305" name="Google Shape;305;p47"/>
          <p:cNvSpPr txBox="1"/>
          <p:nvPr>
            <p:ph type="title"/>
          </p:nvPr>
        </p:nvSpPr>
        <p:spPr>
          <a:xfrm>
            <a:off x="634575" y="99600"/>
            <a:ext cx="6727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Code </a:t>
            </a:r>
            <a:r>
              <a:rPr b="1" lang="en">
                <a:latin typeface="Roboto"/>
                <a:ea typeface="Roboto"/>
                <a:cs typeface="Roboto"/>
                <a:sym typeface="Roboto"/>
              </a:rPr>
              <a:t>with</a:t>
            </a:r>
            <a:r>
              <a:rPr b="1" lang="en">
                <a:latin typeface="Roboto"/>
                <a:ea typeface="Roboto"/>
                <a:cs typeface="Roboto"/>
                <a:sym typeface="Roboto"/>
              </a:rPr>
              <a:t> Me! </a:t>
            </a:r>
            <a:r>
              <a:rPr b="1" lang="en">
                <a:latin typeface="Roboto"/>
                <a:ea typeface="Roboto"/>
                <a:cs typeface="Roboto"/>
                <a:sym typeface="Roboto"/>
              </a:rPr>
              <a:t>Feature Engineering</a:t>
            </a:r>
            <a:endParaRPr b="1">
              <a:latin typeface="Roboto"/>
              <a:ea typeface="Roboto"/>
              <a:cs typeface="Roboto"/>
              <a:sym typeface="Roboto"/>
            </a:endParaRPr>
          </a:p>
        </p:txBody>
      </p:sp>
      <p:sp>
        <p:nvSpPr>
          <p:cNvPr id="306" name="Google Shape;306;p47"/>
          <p:cNvSpPr txBox="1"/>
          <p:nvPr/>
        </p:nvSpPr>
        <p:spPr>
          <a:xfrm>
            <a:off x="361625" y="728125"/>
            <a:ext cx="33309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u="sng">
                <a:solidFill>
                  <a:schemeClr val="hlink"/>
                </a:solidFill>
                <a:highlight>
                  <a:srgbClr val="FFFFFF"/>
                </a:highlight>
                <a:latin typeface="Roboto"/>
                <a:ea typeface="Roboto"/>
                <a:cs typeface="Roboto"/>
                <a:sym typeface="Roboto"/>
                <a:hlinkClick r:id="rId5"/>
              </a:rPr>
              <a:t>Feature engineering</a:t>
            </a:r>
            <a:r>
              <a:rPr lang="en" sz="1600">
                <a:solidFill>
                  <a:srgbClr val="3C4043"/>
                </a:solidFill>
                <a:highlight>
                  <a:srgbClr val="FFFFFF"/>
                </a:highlight>
                <a:latin typeface="Roboto"/>
                <a:ea typeface="Roboto"/>
                <a:cs typeface="Roboto"/>
                <a:sym typeface="Roboto"/>
              </a:rPr>
              <a:t> is the process of</a:t>
            </a:r>
            <a:r>
              <a:rPr b="1" lang="en" sz="1600">
                <a:solidFill>
                  <a:srgbClr val="3C4043"/>
                </a:solidFill>
                <a:highlight>
                  <a:srgbClr val="FFFFFF"/>
                </a:highlight>
                <a:latin typeface="Roboto"/>
                <a:ea typeface="Roboto"/>
                <a:cs typeface="Roboto"/>
                <a:sym typeface="Roboto"/>
              </a:rPr>
              <a:t> transforming raw data into features that better represent the underlying problem</a:t>
            </a:r>
            <a:r>
              <a:rPr lang="en" sz="1600">
                <a:solidFill>
                  <a:srgbClr val="3C4043"/>
                </a:solidFill>
                <a:highlight>
                  <a:srgbClr val="FFFFFF"/>
                </a:highlight>
                <a:latin typeface="Roboto"/>
                <a:ea typeface="Roboto"/>
                <a:cs typeface="Roboto"/>
                <a:sym typeface="Roboto"/>
              </a:rPr>
              <a:t> to the predictive models, resulting in improved model accuracy on unseen data. Feature engineering turns your inputs into things the algorithm can understand.</a:t>
            </a:r>
            <a:endParaRPr sz="1600">
              <a:solidFill>
                <a:srgbClr val="3C4043"/>
              </a:solidFill>
              <a:highlight>
                <a:srgbClr val="FFFFFF"/>
              </a:highlight>
              <a:latin typeface="Roboto"/>
              <a:ea typeface="Roboto"/>
              <a:cs typeface="Roboto"/>
              <a:sym typeface="Roboto"/>
            </a:endParaRPr>
          </a:p>
        </p:txBody>
      </p:sp>
      <p:pic>
        <p:nvPicPr>
          <p:cNvPr id="307" name="Google Shape;307;p47"/>
          <p:cNvPicPr preferRelativeResize="0"/>
          <p:nvPr/>
        </p:nvPicPr>
        <p:blipFill>
          <a:blip r:embed="rId6">
            <a:alphaModFix/>
          </a:blip>
          <a:stretch>
            <a:fillRect/>
          </a:stretch>
        </p:blipFill>
        <p:spPr>
          <a:xfrm>
            <a:off x="3939675" y="732013"/>
            <a:ext cx="4984849" cy="3679475"/>
          </a:xfrm>
          <a:prstGeom prst="rect">
            <a:avLst/>
          </a:prstGeom>
          <a:noFill/>
          <a:ln>
            <a:noFill/>
          </a:ln>
        </p:spPr>
      </p:pic>
      <p:sp>
        <p:nvSpPr>
          <p:cNvPr id="308" name="Google Shape;308;p47"/>
          <p:cNvSpPr txBox="1"/>
          <p:nvPr/>
        </p:nvSpPr>
        <p:spPr>
          <a:xfrm>
            <a:off x="634575" y="40669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7"/>
              </a:rPr>
              <a:t>https://github.com/angelaaaateng/ftw_python/blob/main/Feature_Engineering_B8.ipynb</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48"/>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Train / Test Split</a:t>
            </a:r>
            <a:endParaRPr b="1">
              <a:latin typeface="Roboto"/>
              <a:ea typeface="Roboto"/>
              <a:cs typeface="Roboto"/>
              <a:sym typeface="Roboto"/>
            </a:endParaRPr>
          </a:p>
        </p:txBody>
      </p:sp>
      <p:pic>
        <p:nvPicPr>
          <p:cNvPr id="314" name="Google Shape;314;p48"/>
          <p:cNvPicPr preferRelativeResize="0"/>
          <p:nvPr/>
        </p:nvPicPr>
        <p:blipFill>
          <a:blip r:embed="rId4">
            <a:alphaModFix/>
          </a:blip>
          <a:stretch>
            <a:fillRect/>
          </a:stretch>
        </p:blipFill>
        <p:spPr>
          <a:xfrm>
            <a:off x="1772388" y="672300"/>
            <a:ext cx="6002583" cy="4234700"/>
          </a:xfrm>
          <a:prstGeom prst="rect">
            <a:avLst/>
          </a:prstGeom>
          <a:noFill/>
          <a:ln>
            <a:noFill/>
          </a:ln>
        </p:spPr>
      </p:pic>
      <p:sp>
        <p:nvSpPr>
          <p:cNvPr id="315" name="Google Shape;315;p48"/>
          <p:cNvSpPr txBox="1"/>
          <p:nvPr/>
        </p:nvSpPr>
        <p:spPr>
          <a:xfrm>
            <a:off x="5962650" y="4343100"/>
            <a:ext cx="219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accent1"/>
              </a:solidFill>
            </a:endParaRPr>
          </a:p>
        </p:txBody>
      </p:sp>
      <p:sp>
        <p:nvSpPr>
          <p:cNvPr id="316" name="Google Shape;316;p48"/>
          <p:cNvSpPr/>
          <p:nvPr/>
        </p:nvSpPr>
        <p:spPr>
          <a:xfrm>
            <a:off x="298250" y="4220300"/>
            <a:ext cx="2031000" cy="686700"/>
          </a:xfrm>
          <a:prstGeom prst="wedgeRectCallout">
            <a:avLst>
              <a:gd fmla="val 95586" name="adj1"/>
              <a:gd fmla="val -7319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Data leakage is when information from outside the training dataset is used to create the model</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4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322" name="Google Shape;322;p49"/>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pic>
        <p:nvPicPr>
          <p:cNvPr id="323" name="Google Shape;323;p49"/>
          <p:cNvPicPr preferRelativeResize="0"/>
          <p:nvPr/>
        </p:nvPicPr>
        <p:blipFill>
          <a:blip r:embed="rId4">
            <a:alphaModFix/>
          </a:blip>
          <a:stretch>
            <a:fillRect/>
          </a:stretch>
        </p:blipFill>
        <p:spPr>
          <a:xfrm>
            <a:off x="935963" y="1878575"/>
            <a:ext cx="4446084" cy="2960125"/>
          </a:xfrm>
          <a:prstGeom prst="rect">
            <a:avLst/>
          </a:prstGeom>
          <a:noFill/>
          <a:ln>
            <a:noFill/>
          </a:ln>
        </p:spPr>
      </p:pic>
      <p:sp>
        <p:nvSpPr>
          <p:cNvPr id="324" name="Google Shape;324;p49"/>
          <p:cNvSpPr txBox="1"/>
          <p:nvPr/>
        </p:nvSpPr>
        <p:spPr>
          <a:xfrm>
            <a:off x="5651525" y="2670000"/>
            <a:ext cx="301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What would a good model look like?</a:t>
            </a:r>
            <a:endParaRPr/>
          </a:p>
        </p:txBody>
      </p:sp>
      <p:sp>
        <p:nvSpPr>
          <p:cNvPr id="325" name="Google Shape;325;p49"/>
          <p:cNvSpPr/>
          <p:nvPr/>
        </p:nvSpPr>
        <p:spPr>
          <a:xfrm>
            <a:off x="6400850" y="1796250"/>
            <a:ext cx="2670300" cy="528000"/>
          </a:xfrm>
          <a:prstGeom prst="wedgeRectCallout">
            <a:avLst>
              <a:gd fmla="val -74115" name="adj1"/>
              <a:gd fmla="val 10709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If you were to draw a line that describes the trend, how would it look? </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5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331" name="Google Shape;331;p50"/>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sp>
        <p:nvSpPr>
          <p:cNvPr id="332" name="Google Shape;332;p50"/>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pic>
        <p:nvPicPr>
          <p:cNvPr id="333" name="Google Shape;333;p50"/>
          <p:cNvPicPr preferRelativeResize="0"/>
          <p:nvPr/>
        </p:nvPicPr>
        <p:blipFill>
          <a:blip r:embed="rId4">
            <a:alphaModFix/>
          </a:blip>
          <a:stretch>
            <a:fillRect/>
          </a:stretch>
        </p:blipFill>
        <p:spPr>
          <a:xfrm>
            <a:off x="952650" y="1936825"/>
            <a:ext cx="3987108" cy="2960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51"/>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339" name="Google Shape;339;p51"/>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sp>
        <p:nvSpPr>
          <p:cNvPr id="340" name="Google Shape;340;p51"/>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a:t>
            </a:r>
            <a:endParaRPr b="1"/>
          </a:p>
        </p:txBody>
      </p:sp>
      <p:pic>
        <p:nvPicPr>
          <p:cNvPr id="341" name="Google Shape;341;p51"/>
          <p:cNvPicPr preferRelativeResize="0"/>
          <p:nvPr/>
        </p:nvPicPr>
        <p:blipFill>
          <a:blip r:embed="rId4">
            <a:alphaModFix/>
          </a:blip>
          <a:stretch>
            <a:fillRect/>
          </a:stretch>
        </p:blipFill>
        <p:spPr>
          <a:xfrm>
            <a:off x="799650" y="1878575"/>
            <a:ext cx="4190465" cy="2960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5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347" name="Google Shape;347;p52"/>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pic>
        <p:nvPicPr>
          <p:cNvPr id="348" name="Google Shape;348;p52"/>
          <p:cNvPicPr preferRelativeResize="0"/>
          <p:nvPr/>
        </p:nvPicPr>
        <p:blipFill>
          <a:blip r:embed="rId4">
            <a:alphaModFix/>
          </a:blip>
          <a:stretch>
            <a:fillRect/>
          </a:stretch>
        </p:blipFill>
        <p:spPr>
          <a:xfrm>
            <a:off x="221900" y="1878575"/>
            <a:ext cx="3993019" cy="2960125"/>
          </a:xfrm>
          <a:prstGeom prst="rect">
            <a:avLst/>
          </a:prstGeom>
          <a:noFill/>
          <a:ln>
            <a:noFill/>
          </a:ln>
        </p:spPr>
      </p:pic>
      <p:pic>
        <p:nvPicPr>
          <p:cNvPr id="349" name="Google Shape;349;p52"/>
          <p:cNvPicPr preferRelativeResize="0"/>
          <p:nvPr/>
        </p:nvPicPr>
        <p:blipFill>
          <a:blip r:embed="rId5">
            <a:alphaModFix/>
          </a:blip>
          <a:stretch>
            <a:fillRect/>
          </a:stretch>
        </p:blipFill>
        <p:spPr>
          <a:xfrm>
            <a:off x="4643950" y="1878575"/>
            <a:ext cx="4173249" cy="2817526"/>
          </a:xfrm>
          <a:prstGeom prst="rect">
            <a:avLst/>
          </a:prstGeom>
          <a:noFill/>
          <a:ln>
            <a:noFill/>
          </a:ln>
        </p:spPr>
      </p:pic>
      <p:cxnSp>
        <p:nvCxnSpPr>
          <p:cNvPr id="350" name="Google Shape;350;p52"/>
          <p:cNvCxnSpPr/>
          <p:nvPr/>
        </p:nvCxnSpPr>
        <p:spPr>
          <a:xfrm flipH="1" rot="10800000">
            <a:off x="2365550" y="3142600"/>
            <a:ext cx="4201200" cy="141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ph type="ctrTitle"/>
          </p:nvPr>
        </p:nvSpPr>
        <p:spPr>
          <a:xfrm>
            <a:off x="229101"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Group Presentations</a:t>
            </a:r>
            <a:endParaRPr b="1">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5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356" name="Google Shape;356;p53"/>
          <p:cNvSpPr txBox="1"/>
          <p:nvPr/>
        </p:nvSpPr>
        <p:spPr>
          <a:xfrm>
            <a:off x="221900" y="831875"/>
            <a:ext cx="859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Underfitting</a:t>
            </a:r>
            <a:endParaRPr b="1"/>
          </a:p>
          <a:p>
            <a:pPr indent="-317500" lvl="0" marL="457200" rtl="0" algn="l">
              <a:spcBef>
                <a:spcPts val="0"/>
              </a:spcBef>
              <a:spcAft>
                <a:spcPts val="0"/>
              </a:spcAft>
              <a:buSzPts val="1400"/>
              <a:buChar char="●"/>
            </a:pPr>
            <a:r>
              <a:rPr lang="en"/>
              <a:t>Model does not capture the underlying trend of the data and does not fit the data well enough.  </a:t>
            </a:r>
            <a:endParaRPr/>
          </a:p>
          <a:p>
            <a:pPr indent="-317500" lvl="0" marL="457200" rtl="0" algn="l">
              <a:spcBef>
                <a:spcPts val="0"/>
              </a:spcBef>
              <a:spcAft>
                <a:spcPts val="0"/>
              </a:spcAft>
              <a:buSzPts val="1400"/>
              <a:buChar char="●"/>
            </a:pPr>
            <a:r>
              <a:rPr lang="en"/>
              <a:t>Low variance but high bias.  </a:t>
            </a:r>
            <a:endParaRPr/>
          </a:p>
          <a:p>
            <a:pPr indent="-317500" lvl="0" marL="457200" rtl="0" algn="l">
              <a:spcBef>
                <a:spcPts val="0"/>
              </a:spcBef>
              <a:spcAft>
                <a:spcPts val="0"/>
              </a:spcAft>
              <a:buSzPts val="1400"/>
              <a:buChar char="●"/>
            </a:pPr>
            <a:r>
              <a:rPr lang="en"/>
              <a:t>Underfitting is often a result of an excessively simple model.</a:t>
            </a:r>
            <a:endParaRPr/>
          </a:p>
          <a:p>
            <a:pPr indent="0" lvl="0" marL="0" rtl="0" algn="l">
              <a:spcBef>
                <a:spcPts val="0"/>
              </a:spcBef>
              <a:spcAft>
                <a:spcPts val="0"/>
              </a:spcAft>
              <a:buNone/>
            </a:pPr>
            <a:r>
              <a:t/>
            </a:r>
            <a:endParaRPr/>
          </a:p>
        </p:txBody>
      </p:sp>
      <p:sp>
        <p:nvSpPr>
          <p:cNvPr id="357" name="Google Shape;357;p53"/>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would underfitting look?</a:t>
            </a:r>
            <a:endParaRPr b="1"/>
          </a:p>
        </p:txBody>
      </p:sp>
      <p:pic>
        <p:nvPicPr>
          <p:cNvPr id="358" name="Google Shape;358;p53"/>
          <p:cNvPicPr preferRelativeResize="0"/>
          <p:nvPr/>
        </p:nvPicPr>
        <p:blipFill>
          <a:blip r:embed="rId4">
            <a:alphaModFix/>
          </a:blip>
          <a:stretch>
            <a:fillRect/>
          </a:stretch>
        </p:blipFill>
        <p:spPr>
          <a:xfrm>
            <a:off x="952650" y="2093975"/>
            <a:ext cx="3884483" cy="2744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5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364" name="Google Shape;364;p54"/>
          <p:cNvSpPr txBox="1"/>
          <p:nvPr/>
        </p:nvSpPr>
        <p:spPr>
          <a:xfrm>
            <a:off x="221900" y="831875"/>
            <a:ext cx="859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Underfitting</a:t>
            </a:r>
            <a:endParaRPr b="1"/>
          </a:p>
          <a:p>
            <a:pPr indent="-317500" lvl="0" marL="457200" rtl="0" algn="l">
              <a:spcBef>
                <a:spcPts val="0"/>
              </a:spcBef>
              <a:spcAft>
                <a:spcPts val="0"/>
              </a:spcAft>
              <a:buSzPts val="1400"/>
              <a:buChar char="●"/>
            </a:pPr>
            <a:r>
              <a:rPr lang="en"/>
              <a:t>Model does not capture the underlying trend of the data and does not fit the data well enough.  </a:t>
            </a:r>
            <a:endParaRPr/>
          </a:p>
          <a:p>
            <a:pPr indent="-317500" lvl="0" marL="457200" rtl="0" algn="l">
              <a:spcBef>
                <a:spcPts val="0"/>
              </a:spcBef>
              <a:spcAft>
                <a:spcPts val="0"/>
              </a:spcAft>
              <a:buSzPts val="1400"/>
              <a:buChar char="●"/>
            </a:pPr>
            <a:r>
              <a:rPr lang="en"/>
              <a:t>Low variance but high bias.  </a:t>
            </a:r>
            <a:endParaRPr/>
          </a:p>
          <a:p>
            <a:pPr indent="-317500" lvl="0" marL="457200" rtl="0" algn="l">
              <a:spcBef>
                <a:spcPts val="0"/>
              </a:spcBef>
              <a:spcAft>
                <a:spcPts val="0"/>
              </a:spcAft>
              <a:buSzPts val="1400"/>
              <a:buChar char="●"/>
            </a:pPr>
            <a:r>
              <a:rPr lang="en"/>
              <a:t>Underfitting is often a result of an excessively simple model.</a:t>
            </a:r>
            <a:endParaRPr/>
          </a:p>
          <a:p>
            <a:pPr indent="0" lvl="0" marL="0" rtl="0" algn="l">
              <a:spcBef>
                <a:spcPts val="0"/>
              </a:spcBef>
              <a:spcAft>
                <a:spcPts val="0"/>
              </a:spcAft>
              <a:buNone/>
            </a:pPr>
            <a:r>
              <a:t/>
            </a:r>
            <a:endParaRPr/>
          </a:p>
        </p:txBody>
      </p:sp>
      <p:sp>
        <p:nvSpPr>
          <p:cNvPr id="365" name="Google Shape;365;p54"/>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would underfitting look?</a:t>
            </a:r>
            <a:endParaRPr b="1"/>
          </a:p>
        </p:txBody>
      </p:sp>
      <p:pic>
        <p:nvPicPr>
          <p:cNvPr id="366" name="Google Shape;366;p54"/>
          <p:cNvPicPr preferRelativeResize="0"/>
          <p:nvPr/>
        </p:nvPicPr>
        <p:blipFill>
          <a:blip r:embed="rId4">
            <a:alphaModFix/>
          </a:blip>
          <a:stretch>
            <a:fillRect/>
          </a:stretch>
        </p:blipFill>
        <p:spPr>
          <a:xfrm>
            <a:off x="864105" y="2035125"/>
            <a:ext cx="3968021" cy="2904300"/>
          </a:xfrm>
          <a:prstGeom prst="rect">
            <a:avLst/>
          </a:prstGeom>
          <a:noFill/>
          <a:ln>
            <a:noFill/>
          </a:ln>
        </p:spPr>
      </p:pic>
      <p:sp>
        <p:nvSpPr>
          <p:cNvPr id="367" name="Google Shape;367;p54"/>
          <p:cNvSpPr/>
          <p:nvPr/>
        </p:nvSpPr>
        <p:spPr>
          <a:xfrm>
            <a:off x="5651525" y="3646225"/>
            <a:ext cx="2942400" cy="941100"/>
          </a:xfrm>
          <a:prstGeom prst="wedgeRectCallout">
            <a:avLst>
              <a:gd fmla="val -70660" name="adj1"/>
              <a:gd fmla="val -24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The bias–variance tradeoff is a central problem in supervised learning. Ideally, one wants to choose a model that both accurately captures the regularities in its training data, but also generalizes well to unseen data</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5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pic>
        <p:nvPicPr>
          <p:cNvPr id="373" name="Google Shape;373;p55"/>
          <p:cNvPicPr preferRelativeResize="0"/>
          <p:nvPr/>
        </p:nvPicPr>
        <p:blipFill>
          <a:blip r:embed="rId4">
            <a:alphaModFix/>
          </a:blip>
          <a:stretch>
            <a:fillRect/>
          </a:stretch>
        </p:blipFill>
        <p:spPr>
          <a:xfrm>
            <a:off x="459100" y="1360550"/>
            <a:ext cx="4169999" cy="2864500"/>
          </a:xfrm>
          <a:prstGeom prst="rect">
            <a:avLst/>
          </a:prstGeom>
          <a:noFill/>
          <a:ln>
            <a:noFill/>
          </a:ln>
        </p:spPr>
      </p:pic>
      <p:sp>
        <p:nvSpPr>
          <p:cNvPr id="374" name="Google Shape;374;p55"/>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pic>
        <p:nvPicPr>
          <p:cNvPr id="375" name="Google Shape;375;p55"/>
          <p:cNvPicPr preferRelativeResize="0"/>
          <p:nvPr/>
        </p:nvPicPr>
        <p:blipFill>
          <a:blip r:embed="rId5">
            <a:alphaModFix/>
          </a:blip>
          <a:stretch>
            <a:fillRect/>
          </a:stretch>
        </p:blipFill>
        <p:spPr>
          <a:xfrm>
            <a:off x="4629100" y="1238279"/>
            <a:ext cx="4362499" cy="3004096"/>
          </a:xfrm>
          <a:prstGeom prst="rect">
            <a:avLst/>
          </a:prstGeom>
          <a:noFill/>
          <a:ln>
            <a:noFill/>
          </a:ln>
        </p:spPr>
      </p:pic>
      <p:sp>
        <p:nvSpPr>
          <p:cNvPr id="376" name="Google Shape;376;p55"/>
          <p:cNvSpPr txBox="1"/>
          <p:nvPr/>
        </p:nvSpPr>
        <p:spPr>
          <a:xfrm>
            <a:off x="61569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“Bad model”</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pic>
        <p:nvPicPr>
          <p:cNvPr id="381" name="Google Shape;381;p56"/>
          <p:cNvPicPr preferRelativeResize="0"/>
          <p:nvPr/>
        </p:nvPicPr>
        <p:blipFill>
          <a:blip r:embed="rId4">
            <a:alphaModFix/>
          </a:blip>
          <a:stretch>
            <a:fillRect/>
          </a:stretch>
        </p:blipFill>
        <p:spPr>
          <a:xfrm>
            <a:off x="175950" y="1118925"/>
            <a:ext cx="4791025" cy="3180818"/>
          </a:xfrm>
          <a:prstGeom prst="rect">
            <a:avLst/>
          </a:prstGeom>
          <a:noFill/>
          <a:ln>
            <a:noFill/>
          </a:ln>
        </p:spPr>
      </p:pic>
      <p:sp>
        <p:nvSpPr>
          <p:cNvPr id="382" name="Google Shape;382;p5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sp>
        <p:nvSpPr>
          <p:cNvPr id="383" name="Google Shape;383;p56"/>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sp>
        <p:nvSpPr>
          <p:cNvPr id="384" name="Google Shape;384;p56"/>
          <p:cNvSpPr txBox="1"/>
          <p:nvPr/>
        </p:nvSpPr>
        <p:spPr>
          <a:xfrm>
            <a:off x="2612700" y="1518650"/>
            <a:ext cx="16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Blue</a:t>
            </a:r>
            <a:r>
              <a:rPr lang="en"/>
              <a:t> = Test Set</a:t>
            </a:r>
            <a:endParaRPr/>
          </a:p>
          <a:p>
            <a:pPr indent="0" lvl="0" marL="0" rtl="0" algn="l">
              <a:spcBef>
                <a:spcPts val="0"/>
              </a:spcBef>
              <a:spcAft>
                <a:spcPts val="0"/>
              </a:spcAft>
              <a:buNone/>
            </a:pPr>
            <a:r>
              <a:rPr lang="en">
                <a:solidFill>
                  <a:srgbClr val="990000"/>
                </a:solidFill>
              </a:rPr>
              <a:t>Red </a:t>
            </a:r>
            <a:r>
              <a:rPr lang="en"/>
              <a:t>= Train Set</a:t>
            </a:r>
            <a:endParaRPr/>
          </a:p>
        </p:txBody>
      </p:sp>
      <p:sp>
        <p:nvSpPr>
          <p:cNvPr id="385" name="Google Shape;385;p56"/>
          <p:cNvSpPr txBox="1"/>
          <p:nvPr/>
        </p:nvSpPr>
        <p:spPr>
          <a:xfrm>
            <a:off x="5554800" y="1309650"/>
            <a:ext cx="3116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thinking about overfitting and underfitting we want to keep in mind the relationship of model performance on the training set versus the test/validation set.</a:t>
            </a:r>
            <a:endParaRPr/>
          </a:p>
        </p:txBody>
      </p:sp>
      <p:sp>
        <p:nvSpPr>
          <p:cNvPr id="386" name="Google Shape;386;p56"/>
          <p:cNvSpPr txBox="1"/>
          <p:nvPr/>
        </p:nvSpPr>
        <p:spPr>
          <a:xfrm>
            <a:off x="5554800" y="2956625"/>
            <a:ext cx="311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Ideally the model would perform well on both, with similar behavior.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pic>
        <p:nvPicPr>
          <p:cNvPr id="391" name="Google Shape;391;p57"/>
          <p:cNvPicPr preferRelativeResize="0"/>
          <p:nvPr/>
        </p:nvPicPr>
        <p:blipFill>
          <a:blip r:embed="rId4">
            <a:alphaModFix/>
          </a:blip>
          <a:stretch>
            <a:fillRect/>
          </a:stretch>
        </p:blipFill>
        <p:spPr>
          <a:xfrm>
            <a:off x="298952" y="1309650"/>
            <a:ext cx="4773222" cy="3028900"/>
          </a:xfrm>
          <a:prstGeom prst="rect">
            <a:avLst/>
          </a:prstGeom>
          <a:noFill/>
          <a:ln>
            <a:noFill/>
          </a:ln>
        </p:spPr>
      </p:pic>
      <p:sp>
        <p:nvSpPr>
          <p:cNvPr id="392" name="Google Shape;392;p5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sp>
        <p:nvSpPr>
          <p:cNvPr id="393" name="Google Shape;393;p57"/>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sp>
        <p:nvSpPr>
          <p:cNvPr id="394" name="Google Shape;394;p57"/>
          <p:cNvSpPr txBox="1"/>
          <p:nvPr/>
        </p:nvSpPr>
        <p:spPr>
          <a:xfrm>
            <a:off x="2612700" y="1518650"/>
            <a:ext cx="16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Blue</a:t>
            </a:r>
            <a:r>
              <a:rPr lang="en"/>
              <a:t> = Test Set</a:t>
            </a:r>
            <a:endParaRPr/>
          </a:p>
          <a:p>
            <a:pPr indent="0" lvl="0" marL="0" rtl="0" algn="l">
              <a:spcBef>
                <a:spcPts val="0"/>
              </a:spcBef>
              <a:spcAft>
                <a:spcPts val="0"/>
              </a:spcAft>
              <a:buNone/>
            </a:pPr>
            <a:r>
              <a:rPr lang="en">
                <a:solidFill>
                  <a:srgbClr val="990000"/>
                </a:solidFill>
              </a:rPr>
              <a:t>Red </a:t>
            </a:r>
            <a:r>
              <a:rPr lang="en"/>
              <a:t>= Train Set</a:t>
            </a:r>
            <a:endParaRPr/>
          </a:p>
        </p:txBody>
      </p:sp>
      <p:sp>
        <p:nvSpPr>
          <p:cNvPr id="395" name="Google Shape;395;p57"/>
          <p:cNvSpPr txBox="1"/>
          <p:nvPr/>
        </p:nvSpPr>
        <p:spPr>
          <a:xfrm>
            <a:off x="5554800" y="1309650"/>
            <a:ext cx="311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But what happens if we overfit on the training data? That means we would perform poorly on new test data!</a:t>
            </a:r>
            <a:endParaRPr/>
          </a:p>
        </p:txBody>
      </p:sp>
      <p:sp>
        <p:nvSpPr>
          <p:cNvPr id="396" name="Google Shape;396;p57"/>
          <p:cNvSpPr txBox="1"/>
          <p:nvPr/>
        </p:nvSpPr>
        <p:spPr>
          <a:xfrm>
            <a:off x="5554800" y="2318900"/>
            <a:ext cx="311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a good indication of training too much on the training data, you should look for the point to cut off training time!</a:t>
            </a:r>
            <a:endParaRPr/>
          </a:p>
        </p:txBody>
      </p:sp>
      <p:pic>
        <p:nvPicPr>
          <p:cNvPr id="397" name="Google Shape;397;p57"/>
          <p:cNvPicPr preferRelativeResize="0"/>
          <p:nvPr/>
        </p:nvPicPr>
        <p:blipFill>
          <a:blip r:embed="rId5">
            <a:alphaModFix/>
          </a:blip>
          <a:stretch>
            <a:fillRect/>
          </a:stretch>
        </p:blipFill>
        <p:spPr>
          <a:xfrm>
            <a:off x="-530151" y="988750"/>
            <a:ext cx="1381031" cy="1473100"/>
          </a:xfrm>
          <a:prstGeom prst="rect">
            <a:avLst/>
          </a:prstGeom>
          <a:noFill/>
          <a:ln>
            <a:noFill/>
          </a:ln>
        </p:spPr>
      </p:pic>
      <p:pic>
        <p:nvPicPr>
          <p:cNvPr id="398" name="Google Shape;398;p57"/>
          <p:cNvPicPr preferRelativeResize="0"/>
          <p:nvPr/>
        </p:nvPicPr>
        <p:blipFill>
          <a:blip r:embed="rId6">
            <a:alphaModFix/>
          </a:blip>
          <a:stretch>
            <a:fillRect/>
          </a:stretch>
        </p:blipFill>
        <p:spPr>
          <a:xfrm>
            <a:off x="5366500" y="3365600"/>
            <a:ext cx="2785151" cy="1669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58"/>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A Review of the ML Process</a:t>
            </a:r>
            <a:endParaRPr b="1">
              <a:latin typeface="Roboto"/>
              <a:ea typeface="Roboto"/>
              <a:cs typeface="Roboto"/>
              <a:sym typeface="Roboto"/>
            </a:endParaRPr>
          </a:p>
        </p:txBody>
      </p:sp>
      <p:sp>
        <p:nvSpPr>
          <p:cNvPr id="404" name="Google Shape;404;p58"/>
          <p:cNvSpPr txBox="1"/>
          <p:nvPr/>
        </p:nvSpPr>
        <p:spPr>
          <a:xfrm>
            <a:off x="274350" y="2809950"/>
            <a:ext cx="8595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fix this issue, data is often split into 3 sets</a:t>
            </a:r>
            <a:endParaRPr/>
          </a:p>
          <a:p>
            <a:pPr indent="-317500" lvl="0" marL="457200" rtl="0" algn="l">
              <a:spcBef>
                <a:spcPts val="0"/>
              </a:spcBef>
              <a:spcAft>
                <a:spcPts val="0"/>
              </a:spcAft>
              <a:buSzPts val="1400"/>
              <a:buChar char="●"/>
            </a:pPr>
            <a:r>
              <a:rPr lang="en"/>
              <a:t>Training Data: Used to train model parameters</a:t>
            </a:r>
            <a:endParaRPr/>
          </a:p>
          <a:p>
            <a:pPr indent="-317500" lvl="0" marL="457200" rtl="0" algn="l">
              <a:spcBef>
                <a:spcPts val="0"/>
              </a:spcBef>
              <a:spcAft>
                <a:spcPts val="0"/>
              </a:spcAft>
              <a:buSzPts val="1400"/>
              <a:buChar char="●"/>
            </a:pPr>
            <a:r>
              <a:rPr lang="en"/>
              <a:t>Validation Data: Used to determine what model hyperparameters to adjust</a:t>
            </a:r>
            <a:endParaRPr/>
          </a:p>
          <a:p>
            <a:pPr indent="-317500" lvl="0" marL="457200" rtl="0" algn="l">
              <a:spcBef>
                <a:spcPts val="0"/>
              </a:spcBef>
              <a:spcAft>
                <a:spcPts val="0"/>
              </a:spcAft>
              <a:buSzPts val="1400"/>
              <a:buChar char="●"/>
            </a:pPr>
            <a:r>
              <a:rPr lang="en"/>
              <a:t>Test Data: Used to get some final performance metric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05" name="Google Shape;405;p58"/>
          <p:cNvPicPr preferRelativeResize="0"/>
          <p:nvPr/>
        </p:nvPicPr>
        <p:blipFill>
          <a:blip r:embed="rId4">
            <a:alphaModFix/>
          </a:blip>
          <a:stretch>
            <a:fillRect/>
          </a:stretch>
        </p:blipFill>
        <p:spPr>
          <a:xfrm>
            <a:off x="1901825" y="714250"/>
            <a:ext cx="5340351" cy="1599201"/>
          </a:xfrm>
          <a:prstGeom prst="rect">
            <a:avLst/>
          </a:prstGeom>
          <a:noFill/>
          <a:ln>
            <a:noFill/>
          </a:ln>
        </p:spPr>
      </p:pic>
      <p:sp>
        <p:nvSpPr>
          <p:cNvPr id="406" name="Google Shape;406;p58"/>
          <p:cNvSpPr/>
          <p:nvPr/>
        </p:nvSpPr>
        <p:spPr>
          <a:xfrm>
            <a:off x="6746700" y="2061600"/>
            <a:ext cx="2397300" cy="1020300"/>
          </a:xfrm>
          <a:prstGeom prst="wedgeRectCallout">
            <a:avLst>
              <a:gd fmla="val -78100" name="adj1"/>
              <a:gd fmla="val -4029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What we just showed earlier today is simplified approach to supervised learning, but it contains an issue!</a:t>
            </a:r>
            <a:endParaRPr sz="1000"/>
          </a:p>
          <a:p>
            <a:pPr indent="0" lvl="0" marL="0" rtl="0" algn="l">
              <a:spcBef>
                <a:spcPts val="0"/>
              </a:spcBef>
              <a:spcAft>
                <a:spcPts val="0"/>
              </a:spcAft>
              <a:buNone/>
            </a:pPr>
            <a:r>
              <a:rPr lang="en" sz="1000"/>
              <a:t>Is it fair to use our single split of the data to evaluate our models performance?</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5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Baseline Model</a:t>
            </a:r>
            <a:endParaRPr b="1">
              <a:latin typeface="Roboto"/>
              <a:ea typeface="Roboto"/>
              <a:cs typeface="Roboto"/>
              <a:sym typeface="Roboto"/>
            </a:endParaRPr>
          </a:p>
        </p:txBody>
      </p:sp>
      <p:sp>
        <p:nvSpPr>
          <p:cNvPr id="412" name="Google Shape;412;p59"/>
          <p:cNvSpPr txBox="1"/>
          <p:nvPr/>
        </p:nvSpPr>
        <p:spPr>
          <a:xfrm>
            <a:off x="272100" y="746475"/>
            <a:ext cx="811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p>
        </p:txBody>
      </p:sp>
      <p:sp>
        <p:nvSpPr>
          <p:cNvPr id="413" name="Google Shape;413;p59"/>
          <p:cNvSpPr txBox="1"/>
          <p:nvPr/>
        </p:nvSpPr>
        <p:spPr>
          <a:xfrm>
            <a:off x="5168725" y="789100"/>
            <a:ext cx="360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414" name="Google Shape;414;p59"/>
          <p:cNvSpPr txBox="1"/>
          <p:nvPr/>
        </p:nvSpPr>
        <p:spPr>
          <a:xfrm>
            <a:off x="5971175" y="3925125"/>
            <a:ext cx="219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accent1"/>
              </a:solidFill>
            </a:endParaRPr>
          </a:p>
        </p:txBody>
      </p:sp>
      <p:pic>
        <p:nvPicPr>
          <p:cNvPr descr="Baseline Modeling | Arcitura Patterns" id="415" name="Google Shape;415;p59"/>
          <p:cNvPicPr preferRelativeResize="0"/>
          <p:nvPr/>
        </p:nvPicPr>
        <p:blipFill rotWithShape="1">
          <a:blip r:embed="rId4">
            <a:alphaModFix/>
          </a:blip>
          <a:srcRect b="54967" l="0" r="0" t="0"/>
          <a:stretch/>
        </p:blipFill>
        <p:spPr>
          <a:xfrm>
            <a:off x="527100" y="1916175"/>
            <a:ext cx="8307308" cy="1771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6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sp>
        <p:nvSpPr>
          <p:cNvPr id="421" name="Google Shape;421;p60"/>
          <p:cNvSpPr txBox="1"/>
          <p:nvPr/>
        </p:nvSpPr>
        <p:spPr>
          <a:xfrm>
            <a:off x="6927000" y="2571750"/>
            <a:ext cx="2217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Some things to think about when choosing your estimator:</a:t>
            </a:r>
            <a:endParaRPr sz="1200"/>
          </a:p>
          <a:p>
            <a:pPr indent="-304800" lvl="0" marL="457200" rtl="0" algn="l">
              <a:spcBef>
                <a:spcPts val="0"/>
              </a:spcBef>
              <a:spcAft>
                <a:spcPts val="0"/>
              </a:spcAft>
              <a:buSzPts val="1200"/>
              <a:buChar char="●"/>
            </a:pPr>
            <a:r>
              <a:rPr lang="en" sz="1200"/>
              <a:t>Interpretability</a:t>
            </a:r>
            <a:endParaRPr sz="1200"/>
          </a:p>
          <a:p>
            <a:pPr indent="-304800" lvl="0" marL="457200" rtl="0" algn="l">
              <a:spcBef>
                <a:spcPts val="0"/>
              </a:spcBef>
              <a:spcAft>
                <a:spcPts val="0"/>
              </a:spcAft>
              <a:buSzPts val="1200"/>
              <a:buChar char="●"/>
            </a:pPr>
            <a:r>
              <a:rPr lang="en" sz="1200"/>
              <a:t>Accuracy</a:t>
            </a:r>
            <a:endParaRPr sz="1200"/>
          </a:p>
          <a:p>
            <a:pPr indent="-304800" lvl="0" marL="457200" rtl="0" algn="l">
              <a:spcBef>
                <a:spcPts val="0"/>
              </a:spcBef>
              <a:spcAft>
                <a:spcPts val="0"/>
              </a:spcAft>
              <a:buSzPts val="1200"/>
              <a:buChar char="●"/>
            </a:pPr>
            <a:r>
              <a:rPr lang="en" sz="1200"/>
              <a:t>Flexibility</a:t>
            </a:r>
            <a:endParaRPr sz="1200"/>
          </a:p>
          <a:p>
            <a:pPr indent="-304800" lvl="0" marL="457200" rtl="0" algn="l">
              <a:spcBef>
                <a:spcPts val="0"/>
              </a:spcBef>
              <a:spcAft>
                <a:spcPts val="0"/>
              </a:spcAft>
              <a:buSzPts val="1200"/>
              <a:buChar char="●"/>
            </a:pPr>
            <a:r>
              <a:rPr lang="en" sz="1200"/>
              <a:t>Speed</a:t>
            </a:r>
            <a:endParaRPr sz="1200"/>
          </a:p>
          <a:p>
            <a:pPr indent="-304800" lvl="0" marL="457200" rtl="0" algn="l">
              <a:spcBef>
                <a:spcPts val="0"/>
              </a:spcBef>
              <a:spcAft>
                <a:spcPts val="0"/>
              </a:spcAft>
              <a:buSzPts val="1200"/>
              <a:buChar char="●"/>
            </a:pPr>
            <a:r>
              <a:rPr lang="en" sz="1200"/>
              <a:t>Scalability</a:t>
            </a:r>
            <a:endParaRPr sz="1200"/>
          </a:p>
        </p:txBody>
      </p:sp>
      <p:pic>
        <p:nvPicPr>
          <p:cNvPr descr="Move mouse over image" id="422" name="Google Shape;422;p60"/>
          <p:cNvPicPr preferRelativeResize="0"/>
          <p:nvPr/>
        </p:nvPicPr>
        <p:blipFill rotWithShape="1">
          <a:blip r:embed="rId4">
            <a:alphaModFix/>
          </a:blip>
          <a:srcRect b="0" l="0" r="0" t="0"/>
          <a:stretch/>
        </p:blipFill>
        <p:spPr>
          <a:xfrm>
            <a:off x="205000" y="672300"/>
            <a:ext cx="6822490" cy="4253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61"/>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pic>
        <p:nvPicPr>
          <p:cNvPr id="428" name="Google Shape;428;p61"/>
          <p:cNvPicPr preferRelativeResize="0"/>
          <p:nvPr/>
        </p:nvPicPr>
        <p:blipFill>
          <a:blip r:embed="rId4">
            <a:alphaModFix/>
          </a:blip>
          <a:stretch>
            <a:fillRect/>
          </a:stretch>
        </p:blipFill>
        <p:spPr>
          <a:xfrm>
            <a:off x="909450" y="813575"/>
            <a:ext cx="6535350" cy="410484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6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pic>
        <p:nvPicPr>
          <p:cNvPr id="434" name="Google Shape;434;p62"/>
          <p:cNvPicPr preferRelativeResize="0"/>
          <p:nvPr/>
        </p:nvPicPr>
        <p:blipFill>
          <a:blip r:embed="rId4">
            <a:alphaModFix/>
          </a:blip>
          <a:stretch>
            <a:fillRect/>
          </a:stretch>
        </p:blipFill>
        <p:spPr>
          <a:xfrm>
            <a:off x="976250" y="1578500"/>
            <a:ext cx="6535348" cy="18805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Machine Learning</a:t>
            </a:r>
            <a:endParaRPr b="1">
              <a:latin typeface="Roboto"/>
              <a:ea typeface="Roboto"/>
              <a:cs typeface="Roboto"/>
              <a:sym typeface="Roboto"/>
            </a:endParaRPr>
          </a:p>
        </p:txBody>
      </p:sp>
      <p:sp>
        <p:nvSpPr>
          <p:cNvPr id="83" name="Google Shape;83;p18"/>
          <p:cNvSpPr txBox="1"/>
          <p:nvPr>
            <p:ph idx="1" type="subTitle"/>
          </p:nvPr>
        </p:nvSpPr>
        <p:spPr>
          <a:xfrm>
            <a:off x="296675" y="4117025"/>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B8</a:t>
            </a:r>
            <a:endParaRPr b="1">
              <a:solidFill>
                <a:schemeClr val="dk1"/>
              </a:solidFill>
              <a:latin typeface="Roboto"/>
              <a:ea typeface="Roboto"/>
              <a:cs typeface="Roboto"/>
              <a:sym typeface="Roboto"/>
            </a:endParaRPr>
          </a:p>
        </p:txBody>
      </p:sp>
      <p:sp>
        <p:nvSpPr>
          <p:cNvPr id="84" name="Google Shape;84;p18"/>
          <p:cNvSpPr/>
          <p:nvPr/>
        </p:nvSpPr>
        <p:spPr>
          <a:xfrm>
            <a:off x="6040075" y="755000"/>
            <a:ext cx="2689800" cy="1919100"/>
          </a:xfrm>
          <a:prstGeom prst="wedgeRectCallout">
            <a:avLst>
              <a:gd fmla="val -82748" name="adj1"/>
              <a:gd fmla="val 852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is about extracting knowledge from data. It is a research field at the</a:t>
            </a:r>
            <a:endParaRPr/>
          </a:p>
          <a:p>
            <a:pPr indent="0" lvl="0" marL="0" rtl="0" algn="l">
              <a:spcBef>
                <a:spcPts val="0"/>
              </a:spcBef>
              <a:spcAft>
                <a:spcPts val="0"/>
              </a:spcAft>
              <a:buNone/>
            </a:pPr>
            <a:r>
              <a:rPr lang="en"/>
              <a:t>intersection of statistics, artificial intelligence, and computer science and is also</a:t>
            </a:r>
            <a:endParaRPr/>
          </a:p>
          <a:p>
            <a:pPr indent="0" lvl="0" marL="0" rtl="0" algn="l">
              <a:spcBef>
                <a:spcPts val="0"/>
              </a:spcBef>
              <a:spcAft>
                <a:spcPts val="0"/>
              </a:spcAft>
              <a:buNone/>
            </a:pPr>
            <a:r>
              <a:rPr lang="en"/>
              <a:t>known as predictive analytics or statistical learning. </a:t>
            </a:r>
            <a:endParaRPr/>
          </a:p>
        </p:txBody>
      </p:sp>
      <p:pic>
        <p:nvPicPr>
          <p:cNvPr id="85" name="Google Shape;85;p18"/>
          <p:cNvPicPr preferRelativeResize="0"/>
          <p:nvPr/>
        </p:nvPicPr>
        <p:blipFill>
          <a:blip r:embed="rId4">
            <a:alphaModFix/>
          </a:blip>
          <a:stretch>
            <a:fillRect/>
          </a:stretch>
        </p:blipFill>
        <p:spPr>
          <a:xfrm>
            <a:off x="1104025" y="374650"/>
            <a:ext cx="3467968" cy="267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6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pic>
        <p:nvPicPr>
          <p:cNvPr id="440" name="Google Shape;440;p63"/>
          <p:cNvPicPr preferRelativeResize="0"/>
          <p:nvPr/>
        </p:nvPicPr>
        <p:blipFill>
          <a:blip r:embed="rId4">
            <a:alphaModFix/>
          </a:blip>
          <a:stretch>
            <a:fillRect/>
          </a:stretch>
        </p:blipFill>
        <p:spPr>
          <a:xfrm>
            <a:off x="634575" y="596100"/>
            <a:ext cx="6828999" cy="44241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
        <p:nvSpPr>
          <p:cNvPr id="445" name="Google Shape;445;p6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Choosing the Champion Model</a:t>
            </a:r>
            <a:endParaRPr b="1">
              <a:latin typeface="Roboto"/>
              <a:ea typeface="Roboto"/>
              <a:cs typeface="Roboto"/>
              <a:sym typeface="Roboto"/>
            </a:endParaRPr>
          </a:p>
        </p:txBody>
      </p:sp>
      <p:pic>
        <p:nvPicPr>
          <p:cNvPr id="446" name="Google Shape;446;p64"/>
          <p:cNvPicPr preferRelativeResize="0"/>
          <p:nvPr/>
        </p:nvPicPr>
        <p:blipFill>
          <a:blip r:embed="rId4">
            <a:alphaModFix/>
          </a:blip>
          <a:stretch>
            <a:fillRect/>
          </a:stretch>
        </p:blipFill>
        <p:spPr>
          <a:xfrm>
            <a:off x="883725" y="895450"/>
            <a:ext cx="7203125" cy="3828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6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Model Maintenance</a:t>
            </a:r>
            <a:endParaRPr b="1">
              <a:latin typeface="Roboto"/>
              <a:ea typeface="Roboto"/>
              <a:cs typeface="Roboto"/>
              <a:sym typeface="Roboto"/>
            </a:endParaRPr>
          </a:p>
        </p:txBody>
      </p:sp>
      <p:sp>
        <p:nvSpPr>
          <p:cNvPr id="452" name="Google Shape;452;p65"/>
          <p:cNvSpPr txBox="1"/>
          <p:nvPr/>
        </p:nvSpPr>
        <p:spPr>
          <a:xfrm>
            <a:off x="1414400" y="578475"/>
            <a:ext cx="454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What do you do after developing your model? </a:t>
            </a:r>
            <a:endParaRPr b="1" sz="1500"/>
          </a:p>
        </p:txBody>
      </p:sp>
      <p:pic>
        <p:nvPicPr>
          <p:cNvPr id="453" name="Google Shape;453;p65"/>
          <p:cNvPicPr preferRelativeResize="0"/>
          <p:nvPr/>
        </p:nvPicPr>
        <p:blipFill>
          <a:blip r:embed="rId4">
            <a:alphaModFix/>
          </a:blip>
          <a:stretch>
            <a:fillRect/>
          </a:stretch>
        </p:blipFill>
        <p:spPr>
          <a:xfrm>
            <a:off x="220625" y="881550"/>
            <a:ext cx="4547131" cy="3657475"/>
          </a:xfrm>
          <a:prstGeom prst="rect">
            <a:avLst/>
          </a:prstGeom>
          <a:noFill/>
          <a:ln>
            <a:noFill/>
          </a:ln>
        </p:spPr>
      </p:pic>
      <p:pic>
        <p:nvPicPr>
          <p:cNvPr id="454" name="Google Shape;454;p65"/>
          <p:cNvPicPr preferRelativeResize="0"/>
          <p:nvPr/>
        </p:nvPicPr>
        <p:blipFill>
          <a:blip r:embed="rId5">
            <a:alphaModFix/>
          </a:blip>
          <a:stretch>
            <a:fillRect/>
          </a:stretch>
        </p:blipFill>
        <p:spPr>
          <a:xfrm>
            <a:off x="4894575" y="1081725"/>
            <a:ext cx="4187151" cy="3349700"/>
          </a:xfrm>
          <a:prstGeom prst="rect">
            <a:avLst/>
          </a:prstGeom>
          <a:noFill/>
          <a:ln>
            <a:noFill/>
          </a:ln>
        </p:spPr>
      </p:pic>
      <p:sp>
        <p:nvSpPr>
          <p:cNvPr id="455" name="Google Shape;455;p65"/>
          <p:cNvSpPr/>
          <p:nvPr/>
        </p:nvSpPr>
        <p:spPr>
          <a:xfrm>
            <a:off x="6925900" y="419200"/>
            <a:ext cx="1595100" cy="614100"/>
          </a:xfrm>
          <a:prstGeom prst="wedgeRectCallout">
            <a:avLst>
              <a:gd fmla="val -76085" name="adj1"/>
              <a:gd fmla="val 7421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Why do you think model maintenance is important?</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66"/>
          <p:cNvSpPr txBox="1"/>
          <p:nvPr>
            <p:ph type="ctrTitle"/>
          </p:nvPr>
        </p:nvSpPr>
        <p:spPr>
          <a:xfrm>
            <a:off x="296675" y="3403550"/>
            <a:ext cx="6533400" cy="88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5200"/>
              <a:buNone/>
            </a:pPr>
            <a:r>
              <a:rPr b="1" lang="en" sz="4600">
                <a:solidFill>
                  <a:srgbClr val="223B64"/>
                </a:solidFill>
                <a:latin typeface="Roboto"/>
                <a:ea typeface="Roboto"/>
                <a:cs typeface="Roboto"/>
                <a:sym typeface="Roboto"/>
              </a:rPr>
              <a:t>Activity:</a:t>
            </a:r>
            <a:r>
              <a:rPr b="1" lang="en" sz="4600">
                <a:solidFill>
                  <a:srgbClr val="000000"/>
                </a:solidFill>
                <a:latin typeface="Roboto"/>
                <a:ea typeface="Roboto"/>
                <a:cs typeface="Roboto"/>
                <a:sym typeface="Roboto"/>
              </a:rPr>
              <a:t> </a:t>
            </a:r>
            <a:r>
              <a:rPr b="1" lang="en" sz="4600">
                <a:solidFill>
                  <a:srgbClr val="223B64"/>
                </a:solidFill>
                <a:latin typeface="Roboto"/>
                <a:ea typeface="Roboto"/>
                <a:cs typeface="Roboto"/>
                <a:sym typeface="Roboto"/>
              </a:rPr>
              <a:t>Pinoy Henyo!</a:t>
            </a:r>
            <a:endParaRPr b="1" sz="4600">
              <a:latin typeface="Roboto"/>
              <a:ea typeface="Roboto"/>
              <a:cs typeface="Roboto"/>
              <a:sym typeface="Roboto"/>
            </a:endParaRPr>
          </a:p>
        </p:txBody>
      </p:sp>
      <p:sp>
        <p:nvSpPr>
          <p:cNvPr id="461" name="Google Shape;461;p66"/>
          <p:cNvSpPr txBox="1"/>
          <p:nvPr>
            <p:ph idx="1" type="subTitle"/>
          </p:nvPr>
        </p:nvSpPr>
        <p:spPr>
          <a:xfrm>
            <a:off x="296675" y="43509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B8</a:t>
            </a:r>
            <a:endParaRPr b="1">
              <a:solidFill>
                <a:schemeClr val="dk1"/>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67"/>
          <p:cNvSpPr txBox="1"/>
          <p:nvPr>
            <p:ph type="ctrTitle"/>
          </p:nvPr>
        </p:nvSpPr>
        <p:spPr>
          <a:xfrm>
            <a:off x="250901" y="2239925"/>
            <a:ext cx="7189200" cy="2052600"/>
          </a:xfrm>
          <a:prstGeom prst="rect">
            <a:avLst/>
          </a:prstGeom>
          <a:noFill/>
          <a:ln>
            <a:noFill/>
          </a:ln>
        </p:spPr>
        <p:txBody>
          <a:bodyPr anchorCtr="0" anchor="b" bIns="91425" lIns="91425" spcFirstLastPara="1" rIns="91425" wrap="square" tIns="91425">
            <a:normAutofit/>
          </a:bodyPr>
          <a:lstStyle/>
          <a:p>
            <a:pPr indent="0" lvl="0" marL="0" rtl="0" algn="l">
              <a:spcBef>
                <a:spcPts val="0"/>
              </a:spcBef>
              <a:spcAft>
                <a:spcPts val="0"/>
              </a:spcAft>
              <a:buSzPts val="5200"/>
              <a:buNone/>
            </a:pPr>
            <a:r>
              <a:rPr b="1" lang="en" sz="4600">
                <a:solidFill>
                  <a:srgbClr val="223B64"/>
                </a:solidFill>
                <a:latin typeface="Roboto"/>
                <a:ea typeface="Roboto"/>
                <a:cs typeface="Roboto"/>
                <a:sym typeface="Roboto"/>
              </a:rPr>
              <a:t>Supervised Learning</a:t>
            </a:r>
            <a:endParaRPr b="1">
              <a:latin typeface="Roboto"/>
              <a:ea typeface="Roboto"/>
              <a:cs typeface="Roboto"/>
              <a:sym typeface="Roboto"/>
            </a:endParaRPr>
          </a:p>
        </p:txBody>
      </p:sp>
      <p:sp>
        <p:nvSpPr>
          <p:cNvPr id="467" name="Google Shape;467;p67"/>
          <p:cNvSpPr txBox="1"/>
          <p:nvPr>
            <p:ph idx="1" type="subTitle"/>
          </p:nvPr>
        </p:nvSpPr>
        <p:spPr>
          <a:xfrm>
            <a:off x="296675" y="43509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B8</a:t>
            </a:r>
            <a:endParaRPr b="1">
              <a:solidFill>
                <a:schemeClr val="dk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1" name="Shape 471"/>
        <p:cNvGrpSpPr/>
        <p:nvPr/>
      </p:nvGrpSpPr>
      <p:grpSpPr>
        <a:xfrm>
          <a:off x="0" y="0"/>
          <a:ext cx="0" cy="0"/>
          <a:chOff x="0" y="0"/>
          <a:chExt cx="0" cy="0"/>
        </a:xfrm>
      </p:grpSpPr>
      <p:sp>
        <p:nvSpPr>
          <p:cNvPr id="472" name="Google Shape;472;p68"/>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a:t>
            </a:r>
            <a:endParaRPr b="1">
              <a:latin typeface="Roboto"/>
              <a:ea typeface="Roboto"/>
              <a:cs typeface="Roboto"/>
              <a:sym typeface="Roboto"/>
            </a:endParaRPr>
          </a:p>
        </p:txBody>
      </p:sp>
      <p:sp>
        <p:nvSpPr>
          <p:cNvPr id="473" name="Google Shape;473;p68"/>
          <p:cNvSpPr txBox="1"/>
          <p:nvPr/>
        </p:nvSpPr>
        <p:spPr>
          <a:xfrm>
            <a:off x="154475" y="2156100"/>
            <a:ext cx="40167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Supervised learning algorithms are trained </a:t>
            </a:r>
            <a:r>
              <a:rPr lang="en">
                <a:solidFill>
                  <a:schemeClr val="accent1"/>
                </a:solidFill>
              </a:rPr>
              <a:t>using labeled examples, such as an input where the desired output is known.</a:t>
            </a:r>
            <a:endParaRPr/>
          </a:p>
        </p:txBody>
      </p:sp>
      <p:pic>
        <p:nvPicPr>
          <p:cNvPr id="474" name="Google Shape;474;p68"/>
          <p:cNvPicPr preferRelativeResize="0"/>
          <p:nvPr/>
        </p:nvPicPr>
        <p:blipFill>
          <a:blip r:embed="rId4">
            <a:alphaModFix/>
          </a:blip>
          <a:stretch>
            <a:fillRect/>
          </a:stretch>
        </p:blipFill>
        <p:spPr>
          <a:xfrm>
            <a:off x="4290799" y="878549"/>
            <a:ext cx="4853200" cy="3386400"/>
          </a:xfrm>
          <a:prstGeom prst="rect">
            <a:avLst/>
          </a:prstGeom>
          <a:noFill/>
          <a:ln>
            <a:noFill/>
          </a:ln>
        </p:spPr>
      </p:pic>
      <p:sp>
        <p:nvSpPr>
          <p:cNvPr id="475" name="Google Shape;475;p68"/>
          <p:cNvSpPr/>
          <p:nvPr/>
        </p:nvSpPr>
        <p:spPr>
          <a:xfrm>
            <a:off x="4062900" y="1524150"/>
            <a:ext cx="2760600" cy="2740800"/>
          </a:xfrm>
          <a:prstGeom prst="ellipse">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9" name="Shape 479"/>
        <p:cNvGrpSpPr/>
        <p:nvPr/>
      </p:nvGrpSpPr>
      <p:grpSpPr>
        <a:xfrm>
          <a:off x="0" y="0"/>
          <a:ext cx="0" cy="0"/>
          <a:chOff x="0" y="0"/>
          <a:chExt cx="0" cy="0"/>
        </a:xfrm>
      </p:grpSpPr>
      <p:sp>
        <p:nvSpPr>
          <p:cNvPr id="480" name="Google Shape;480;p69"/>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Linear Regression</a:t>
            </a:r>
            <a:endParaRPr b="1">
              <a:latin typeface="Roboto"/>
              <a:ea typeface="Roboto"/>
              <a:cs typeface="Roboto"/>
              <a:sym typeface="Roboto"/>
            </a:endParaRPr>
          </a:p>
        </p:txBody>
      </p:sp>
      <p:sp>
        <p:nvSpPr>
          <p:cNvPr id="481" name="Google Shape;481;p69"/>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B8</a:t>
            </a:r>
            <a:endParaRPr b="1">
              <a:solidFill>
                <a:schemeClr val="dk1"/>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7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defines a good model? </a:t>
            </a:r>
            <a:endParaRPr b="1">
              <a:latin typeface="Roboto"/>
              <a:ea typeface="Roboto"/>
              <a:cs typeface="Roboto"/>
              <a:sym typeface="Roboto"/>
            </a:endParaRPr>
          </a:p>
        </p:txBody>
      </p:sp>
      <p:grpSp>
        <p:nvGrpSpPr>
          <p:cNvPr id="487" name="Google Shape;487;p70"/>
          <p:cNvGrpSpPr/>
          <p:nvPr/>
        </p:nvGrpSpPr>
        <p:grpSpPr>
          <a:xfrm>
            <a:off x="355675" y="1494782"/>
            <a:ext cx="8557105" cy="1988515"/>
            <a:chOff x="0" y="1776539"/>
            <a:chExt cx="16255899" cy="3048000"/>
          </a:xfrm>
        </p:grpSpPr>
        <p:sp>
          <p:nvSpPr>
            <p:cNvPr id="488" name="Google Shape;488;p70"/>
            <p:cNvSpPr/>
            <p:nvPr/>
          </p:nvSpPr>
          <p:spPr>
            <a:xfrm>
              <a:off x="0" y="1776539"/>
              <a:ext cx="5079900" cy="3048000"/>
            </a:xfrm>
            <a:prstGeom prst="rect">
              <a:avLst/>
            </a:prstGeom>
            <a:gradFill>
              <a:gsLst>
                <a:gs pos="0">
                  <a:srgbClr val="FF8C80"/>
                </a:gs>
                <a:gs pos="35000">
                  <a:srgbClr val="FFADA7"/>
                </a:gs>
                <a:gs pos="100000">
                  <a:srgbClr val="FFDCD8"/>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489" name="Google Shape;489;p70"/>
            <p:cNvSpPr txBox="1"/>
            <p:nvPr/>
          </p:nvSpPr>
          <p:spPr>
            <a:xfrm>
              <a:off x="0"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Model Fit</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Goodness of Fit - whether model adequately describes the relations in the current data</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Prediction Accuracy - whether model adequately predicts new data</a:t>
              </a:r>
              <a:endParaRPr b="0" i="0" u="none" cap="none" strike="noStrike">
                <a:solidFill>
                  <a:srgbClr val="000000"/>
                </a:solidFill>
                <a:latin typeface="Arial"/>
                <a:ea typeface="Arial"/>
                <a:cs typeface="Arial"/>
                <a:sym typeface="Arial"/>
              </a:endParaRPr>
            </a:p>
          </p:txBody>
        </p:sp>
        <p:sp>
          <p:nvSpPr>
            <p:cNvPr id="490" name="Google Shape;490;p70"/>
            <p:cNvSpPr/>
            <p:nvPr/>
          </p:nvSpPr>
          <p:spPr>
            <a:xfrm>
              <a:off x="5588000" y="1776539"/>
              <a:ext cx="5079900" cy="3048000"/>
            </a:xfrm>
            <a:prstGeom prst="rect">
              <a:avLst/>
            </a:prstGeom>
            <a:gradFill>
              <a:gsLst>
                <a:gs pos="0">
                  <a:srgbClr val="86FFFF"/>
                </a:gs>
                <a:gs pos="35000">
                  <a:srgbClr val="ACFFFF"/>
                </a:gs>
                <a:gs pos="100000">
                  <a:srgbClr val="DCFFFF"/>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491" name="Google Shape;491;p70"/>
            <p:cNvSpPr txBox="1"/>
            <p:nvPr/>
          </p:nvSpPr>
          <p:spPr>
            <a:xfrm>
              <a:off x="5588000"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Parsimony</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A parsimonious model is a model that accomplishes a desired level of explanation or prediction with as few predictor variables as possible</a:t>
              </a:r>
              <a:endParaRPr b="0" i="0" u="none" cap="none" strike="noStrike">
                <a:solidFill>
                  <a:srgbClr val="000000"/>
                </a:solidFill>
                <a:latin typeface="Arial"/>
                <a:ea typeface="Arial"/>
                <a:cs typeface="Arial"/>
                <a:sym typeface="Arial"/>
              </a:endParaRPr>
            </a:p>
          </p:txBody>
        </p:sp>
        <p:sp>
          <p:nvSpPr>
            <p:cNvPr id="492" name="Google Shape;492;p70"/>
            <p:cNvSpPr/>
            <p:nvPr/>
          </p:nvSpPr>
          <p:spPr>
            <a:xfrm>
              <a:off x="11175999" y="1776539"/>
              <a:ext cx="5079900" cy="3048000"/>
            </a:xfrm>
            <a:prstGeom prst="rect">
              <a:avLst/>
            </a:prstGeom>
            <a:gradFill>
              <a:gsLst>
                <a:gs pos="0">
                  <a:srgbClr val="FF8FCE"/>
                </a:gs>
                <a:gs pos="35000">
                  <a:srgbClr val="FFB0DB"/>
                </a:gs>
                <a:gs pos="100000">
                  <a:srgbClr val="FFDDEF"/>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493" name="Google Shape;493;p70"/>
            <p:cNvSpPr txBox="1"/>
            <p:nvPr/>
          </p:nvSpPr>
          <p:spPr>
            <a:xfrm>
              <a:off x="11175999"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Usability</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Data Requirements</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Technology Requirements</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Training and Scoring Performance</a:t>
              </a:r>
              <a:endParaRPr b="0" i="0" u="none" cap="none" strike="noStrike">
                <a:solidFill>
                  <a:srgbClr val="000000"/>
                </a:solidFill>
                <a:latin typeface="Arial"/>
                <a:ea typeface="Arial"/>
                <a:cs typeface="Arial"/>
                <a:sym typeface="Arial"/>
              </a:endParaRPr>
            </a:p>
          </p:txBody>
        </p:sp>
      </p:grpSp>
      <p:sp>
        <p:nvSpPr>
          <p:cNvPr id="494" name="Google Shape;494;p70"/>
          <p:cNvSpPr/>
          <p:nvPr/>
        </p:nvSpPr>
        <p:spPr>
          <a:xfrm>
            <a:off x="5551725" y="201450"/>
            <a:ext cx="1731600" cy="1095000"/>
          </a:xfrm>
          <a:prstGeom prst="wedgeRectCallout">
            <a:avLst>
              <a:gd fmla="val -109311" name="adj1"/>
              <a:gd fmla="val 8222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We generally prefer simpler models when possible. (i.e. in linear regression: fewer predictors, interactions; we want to avoid over-fitting and high-dimensional data</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8" name="Shape 498"/>
        <p:cNvGrpSpPr/>
        <p:nvPr/>
      </p:nvGrpSpPr>
      <p:grpSpPr>
        <a:xfrm>
          <a:off x="0" y="0"/>
          <a:ext cx="0" cy="0"/>
          <a:chOff x="0" y="0"/>
          <a:chExt cx="0" cy="0"/>
        </a:xfrm>
      </p:grpSpPr>
      <p:sp>
        <p:nvSpPr>
          <p:cNvPr id="499" name="Google Shape;499;p71"/>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Regression</a:t>
            </a:r>
            <a:endParaRPr b="1">
              <a:latin typeface="Roboto"/>
              <a:ea typeface="Roboto"/>
              <a:cs typeface="Roboto"/>
              <a:sym typeface="Roboto"/>
            </a:endParaRPr>
          </a:p>
        </p:txBody>
      </p:sp>
      <p:sp>
        <p:nvSpPr>
          <p:cNvPr id="500" name="Google Shape;500;p71"/>
          <p:cNvSpPr txBox="1"/>
          <p:nvPr/>
        </p:nvSpPr>
        <p:spPr>
          <a:xfrm>
            <a:off x="361625" y="728125"/>
            <a:ext cx="3330900" cy="342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u="sng">
                <a:solidFill>
                  <a:schemeClr val="hlink"/>
                </a:solidFill>
                <a:highlight>
                  <a:srgbClr val="FFFFFF"/>
                </a:highlight>
                <a:latin typeface="Roboto"/>
                <a:ea typeface="Roboto"/>
                <a:cs typeface="Roboto"/>
                <a:sym typeface="Roboto"/>
                <a:hlinkClick r:id="rId4"/>
              </a:rPr>
              <a:t>Regression analysis</a:t>
            </a:r>
            <a:r>
              <a:rPr lang="en" sz="1600">
                <a:solidFill>
                  <a:srgbClr val="3C4043"/>
                </a:solidFill>
                <a:highlight>
                  <a:srgbClr val="FFFFFF"/>
                </a:highlight>
                <a:latin typeface="Roboto"/>
                <a:ea typeface="Roboto"/>
                <a:cs typeface="Roboto"/>
                <a:sym typeface="Roboto"/>
              </a:rPr>
              <a:t> is a form of predictive modelling technique which investigates the relationship between a dependent (target) and independent variable/s (predictor). This technique is used for forecasting, time series modelling and finding the causal effect relationship between the variables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Outputs typically have a continuous value</a:t>
            </a:r>
            <a:endParaRPr sz="1600">
              <a:solidFill>
                <a:srgbClr val="3C4043"/>
              </a:solidFill>
              <a:highlight>
                <a:srgbClr val="FFFFFF"/>
              </a:highlight>
              <a:latin typeface="Roboto"/>
              <a:ea typeface="Roboto"/>
              <a:cs typeface="Roboto"/>
              <a:sym typeface="Roboto"/>
            </a:endParaRPr>
          </a:p>
        </p:txBody>
      </p:sp>
      <p:pic>
        <p:nvPicPr>
          <p:cNvPr id="501" name="Google Shape;501;p71"/>
          <p:cNvPicPr preferRelativeResize="0"/>
          <p:nvPr/>
        </p:nvPicPr>
        <p:blipFill>
          <a:blip r:embed="rId5">
            <a:alphaModFix/>
          </a:blip>
          <a:stretch>
            <a:fillRect/>
          </a:stretch>
        </p:blipFill>
        <p:spPr>
          <a:xfrm>
            <a:off x="4572000" y="516725"/>
            <a:ext cx="4016749" cy="4035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72"/>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Regression</a:t>
            </a:r>
            <a:endParaRPr b="1">
              <a:latin typeface="Roboto"/>
              <a:ea typeface="Roboto"/>
              <a:cs typeface="Roboto"/>
              <a:sym typeface="Roboto"/>
            </a:endParaRPr>
          </a:p>
        </p:txBody>
      </p:sp>
      <p:sp>
        <p:nvSpPr>
          <p:cNvPr id="507" name="Google Shape;507;p72"/>
          <p:cNvSpPr txBox="1"/>
          <p:nvPr/>
        </p:nvSpPr>
        <p:spPr>
          <a:xfrm>
            <a:off x="361625" y="728125"/>
            <a:ext cx="3422400" cy="2647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regression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linear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multivariate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Metrics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transformations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Advanced modeling techniques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Exercise:</a:t>
            </a:r>
            <a:r>
              <a:rPr lang="en" sz="1600">
                <a:solidFill>
                  <a:srgbClr val="3C4043"/>
                </a:solidFill>
                <a:highlight>
                  <a:srgbClr val="FFFFFF"/>
                </a:highlight>
                <a:latin typeface="Roboto"/>
                <a:ea typeface="Roboto"/>
                <a:cs typeface="Roboto"/>
                <a:sym typeface="Roboto"/>
              </a:rPr>
              <a:t> Prediction of the length of a salmon as a function of its age and weight</a:t>
            </a:r>
            <a:endParaRPr sz="1600">
              <a:solidFill>
                <a:srgbClr val="3C4043"/>
              </a:solidFill>
              <a:highlight>
                <a:srgbClr val="FFFFFF"/>
              </a:highlight>
              <a:latin typeface="Roboto"/>
              <a:ea typeface="Roboto"/>
              <a:cs typeface="Roboto"/>
              <a:sym typeface="Roboto"/>
            </a:endParaRPr>
          </a:p>
        </p:txBody>
      </p:sp>
      <p:pic>
        <p:nvPicPr>
          <p:cNvPr id="508" name="Google Shape;508;p72"/>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509" name="Google Shape;509;p72"/>
          <p:cNvSpPr/>
          <p:nvPr/>
        </p:nvSpPr>
        <p:spPr>
          <a:xfrm>
            <a:off x="4815025" y="1918725"/>
            <a:ext cx="1804200" cy="2223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9"/>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a:t>
            </a:r>
            <a:endParaRPr b="1">
              <a:latin typeface="Roboto"/>
              <a:ea typeface="Roboto"/>
              <a:cs typeface="Roboto"/>
              <a:sym typeface="Roboto"/>
            </a:endParaRPr>
          </a:p>
        </p:txBody>
      </p:sp>
      <p:sp>
        <p:nvSpPr>
          <p:cNvPr id="91" name="Google Shape;91;p19"/>
          <p:cNvSpPr txBox="1"/>
          <p:nvPr/>
        </p:nvSpPr>
        <p:spPr>
          <a:xfrm>
            <a:off x="1314075" y="1001700"/>
            <a:ext cx="6409200" cy="3140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Machine learning is a </a:t>
            </a:r>
            <a:r>
              <a:rPr b="1" lang="en" sz="1600">
                <a:solidFill>
                  <a:schemeClr val="accent1"/>
                </a:solidFill>
                <a:highlight>
                  <a:srgbClr val="FFFFFF"/>
                </a:highlight>
                <a:latin typeface="Roboto"/>
                <a:ea typeface="Roboto"/>
                <a:cs typeface="Roboto"/>
                <a:sym typeface="Roboto"/>
              </a:rPr>
              <a:t>method of data analysis</a:t>
            </a:r>
            <a:r>
              <a:rPr lang="en" sz="1600">
                <a:solidFill>
                  <a:srgbClr val="3C4043"/>
                </a:solidFill>
                <a:highlight>
                  <a:srgbClr val="FFFFFF"/>
                </a:highlight>
                <a:latin typeface="Roboto"/>
                <a:ea typeface="Roboto"/>
                <a:cs typeface="Roboto"/>
                <a:sym typeface="Roboto"/>
              </a:rPr>
              <a:t> that automates analytical model building. </a:t>
            </a:r>
            <a:br>
              <a:rPr lang="en" sz="1600">
                <a:solidFill>
                  <a:srgbClr val="3C4043"/>
                </a:solidFill>
                <a:highlight>
                  <a:srgbClr val="FFFFFF"/>
                </a:highlight>
                <a:latin typeface="Roboto"/>
                <a:ea typeface="Roboto"/>
                <a:cs typeface="Roboto"/>
                <a:sym typeface="Roboto"/>
              </a:rPr>
            </a:b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Using algorithms that </a:t>
            </a:r>
            <a:r>
              <a:rPr b="1" lang="en" sz="1600">
                <a:solidFill>
                  <a:schemeClr val="accent1"/>
                </a:solidFill>
                <a:highlight>
                  <a:srgbClr val="FFFFFF"/>
                </a:highlight>
                <a:latin typeface="Roboto"/>
                <a:ea typeface="Roboto"/>
                <a:cs typeface="Roboto"/>
                <a:sym typeface="Roboto"/>
              </a:rPr>
              <a:t>iteratively learn from data</a:t>
            </a:r>
            <a:r>
              <a:rPr lang="en" sz="1600">
                <a:solidFill>
                  <a:srgbClr val="3C4043"/>
                </a:solidFill>
                <a:highlight>
                  <a:srgbClr val="FFFFFF"/>
                </a:highlight>
                <a:latin typeface="Roboto"/>
                <a:ea typeface="Roboto"/>
                <a:cs typeface="Roboto"/>
                <a:sym typeface="Roboto"/>
              </a:rPr>
              <a:t>, machine learning allows computers to </a:t>
            </a:r>
            <a:r>
              <a:rPr b="1" lang="en" sz="1600">
                <a:solidFill>
                  <a:schemeClr val="accent1"/>
                </a:solidFill>
                <a:highlight>
                  <a:srgbClr val="FFFFFF"/>
                </a:highlight>
                <a:latin typeface="Roboto"/>
                <a:ea typeface="Roboto"/>
                <a:cs typeface="Roboto"/>
                <a:sym typeface="Roboto"/>
              </a:rPr>
              <a:t>find hidden insights</a:t>
            </a:r>
            <a:r>
              <a:rPr lang="en" sz="1600">
                <a:solidFill>
                  <a:srgbClr val="3C4043"/>
                </a:solidFill>
                <a:highlight>
                  <a:srgbClr val="FFFFFF"/>
                </a:highlight>
                <a:latin typeface="Roboto"/>
                <a:ea typeface="Roboto"/>
                <a:cs typeface="Roboto"/>
                <a:sym typeface="Roboto"/>
              </a:rPr>
              <a:t> without being explicitly programmed where to look.</a:t>
            </a:r>
            <a:br>
              <a:rPr lang="en" sz="1600">
                <a:solidFill>
                  <a:srgbClr val="3C4043"/>
                </a:solidFill>
                <a:highlight>
                  <a:srgbClr val="FFFFFF"/>
                </a:highlight>
                <a:latin typeface="Roboto"/>
                <a:ea typeface="Roboto"/>
                <a:cs typeface="Roboto"/>
                <a:sym typeface="Roboto"/>
              </a:rPr>
            </a:b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There are different types of machine learning we will focus on this week and next week:</a:t>
            </a:r>
            <a:br>
              <a:rPr lang="en" sz="1600">
                <a:solidFill>
                  <a:srgbClr val="3C4043"/>
                </a:solidFill>
                <a:highlight>
                  <a:srgbClr val="FFFFFF"/>
                </a:highlight>
                <a:latin typeface="Roboto"/>
                <a:ea typeface="Roboto"/>
                <a:cs typeface="Roboto"/>
                <a:sym typeface="Roboto"/>
              </a:rPr>
            </a:b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p73"/>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Regression</a:t>
            </a:r>
            <a:endParaRPr b="1">
              <a:latin typeface="Roboto"/>
              <a:ea typeface="Roboto"/>
              <a:cs typeface="Roboto"/>
              <a:sym typeface="Roboto"/>
            </a:endParaRPr>
          </a:p>
        </p:txBody>
      </p:sp>
      <p:sp>
        <p:nvSpPr>
          <p:cNvPr id="515" name="Google Shape;515;p73"/>
          <p:cNvSpPr txBox="1"/>
          <p:nvPr/>
        </p:nvSpPr>
        <p:spPr>
          <a:xfrm>
            <a:off x="361625" y="728125"/>
            <a:ext cx="4028100" cy="2893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Forecast future sales, demand, supply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Predicting house prices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Create a relationship between the features and the target (i.e.  programmatic relationship between humidity and amount of rainfall to  energy prices, relationship between advertising costs to sales,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Francis Galton and the study of father-son height</a:t>
            </a:r>
            <a:endParaRPr sz="1600">
              <a:solidFill>
                <a:srgbClr val="3C4043"/>
              </a:solidFill>
              <a:highlight>
                <a:srgbClr val="FFFFFF"/>
              </a:highlight>
              <a:latin typeface="Roboto"/>
              <a:ea typeface="Roboto"/>
              <a:cs typeface="Roboto"/>
              <a:sym typeface="Roboto"/>
            </a:endParaRPr>
          </a:p>
        </p:txBody>
      </p:sp>
      <p:pic>
        <p:nvPicPr>
          <p:cNvPr id="516" name="Google Shape;516;p73"/>
          <p:cNvPicPr preferRelativeResize="0"/>
          <p:nvPr/>
        </p:nvPicPr>
        <p:blipFill>
          <a:blip r:embed="rId4">
            <a:alphaModFix/>
          </a:blip>
          <a:stretch>
            <a:fillRect/>
          </a:stretch>
        </p:blipFill>
        <p:spPr>
          <a:xfrm>
            <a:off x="4473350" y="798924"/>
            <a:ext cx="4484798" cy="26301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74"/>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522" name="Google Shape;522;p74"/>
          <p:cNvPicPr preferRelativeResize="0"/>
          <p:nvPr/>
        </p:nvPicPr>
        <p:blipFill>
          <a:blip r:embed="rId4">
            <a:alphaModFix/>
          </a:blip>
          <a:stretch>
            <a:fillRect/>
          </a:stretch>
        </p:blipFill>
        <p:spPr>
          <a:xfrm>
            <a:off x="340700" y="777625"/>
            <a:ext cx="5300294" cy="4166400"/>
          </a:xfrm>
          <a:prstGeom prst="rect">
            <a:avLst/>
          </a:prstGeom>
          <a:noFill/>
          <a:ln>
            <a:noFill/>
          </a:ln>
        </p:spPr>
      </p:pic>
      <p:sp>
        <p:nvSpPr>
          <p:cNvPr id="523" name="Google Shape;523;p74"/>
          <p:cNvSpPr txBox="1"/>
          <p:nvPr/>
        </p:nvSpPr>
        <p:spPr>
          <a:xfrm>
            <a:off x="5413550" y="1907000"/>
            <a:ext cx="3537000" cy="15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All we're trying to do when we</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calculate our regression line is</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draw a line that's as close to</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every dot as possible.</a:t>
            </a:r>
            <a:endParaRPr sz="1600">
              <a:solidFill>
                <a:srgbClr val="313131"/>
              </a:solidFill>
            </a:endParaRPr>
          </a:p>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p75"/>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29" name="Google Shape;529;p75"/>
          <p:cNvSpPr txBox="1"/>
          <p:nvPr/>
        </p:nvSpPr>
        <p:spPr>
          <a:xfrm>
            <a:off x="5413550" y="1907000"/>
            <a:ext cx="3537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313131"/>
                </a:solidFill>
              </a:rPr>
              <a:t>For classic linear regression, or</a:t>
            </a:r>
            <a:endParaRPr sz="1600">
              <a:solidFill>
                <a:srgbClr val="313131"/>
              </a:solidFill>
            </a:endParaRPr>
          </a:p>
          <a:p>
            <a:pPr indent="0" lvl="0" marL="0" rtl="0" algn="l">
              <a:spcBef>
                <a:spcPts val="0"/>
              </a:spcBef>
              <a:spcAft>
                <a:spcPts val="0"/>
              </a:spcAft>
              <a:buClr>
                <a:schemeClr val="dk1"/>
              </a:buClr>
              <a:buSzPts val="1100"/>
              <a:buFont typeface="Arial"/>
              <a:buNone/>
            </a:pPr>
            <a:r>
              <a:rPr lang="en" sz="1600">
                <a:solidFill>
                  <a:srgbClr val="313131"/>
                </a:solidFill>
              </a:rPr>
              <a:t>"Least Squares Method", you</a:t>
            </a:r>
            <a:endParaRPr sz="1600">
              <a:solidFill>
                <a:srgbClr val="313131"/>
              </a:solidFill>
            </a:endParaRPr>
          </a:p>
          <a:p>
            <a:pPr indent="0" lvl="0" marL="0" rtl="0" algn="l">
              <a:spcBef>
                <a:spcPts val="0"/>
              </a:spcBef>
              <a:spcAft>
                <a:spcPts val="0"/>
              </a:spcAft>
              <a:buClr>
                <a:schemeClr val="dk1"/>
              </a:buClr>
              <a:buSzPts val="1100"/>
              <a:buFont typeface="Arial"/>
              <a:buNone/>
            </a:pPr>
            <a:r>
              <a:rPr lang="en" sz="1600">
                <a:solidFill>
                  <a:srgbClr val="313131"/>
                </a:solidFill>
              </a:rPr>
              <a:t>only measure the closeness in</a:t>
            </a:r>
            <a:endParaRPr sz="1600">
              <a:solidFill>
                <a:srgbClr val="313131"/>
              </a:solidFill>
            </a:endParaRPr>
          </a:p>
          <a:p>
            <a:pPr indent="0" lvl="0" marL="0" rtl="0" algn="l">
              <a:spcBef>
                <a:spcPts val="0"/>
              </a:spcBef>
              <a:spcAft>
                <a:spcPts val="0"/>
              </a:spcAft>
              <a:buNone/>
            </a:pPr>
            <a:r>
              <a:rPr lang="en" sz="1600">
                <a:solidFill>
                  <a:srgbClr val="313131"/>
                </a:solidFill>
              </a:rPr>
              <a:t>the "up and down" direction</a:t>
            </a:r>
            <a:endParaRPr sz="1600">
              <a:solidFill>
                <a:srgbClr val="313131"/>
              </a:solidFill>
            </a:endParaRPr>
          </a:p>
        </p:txBody>
      </p:sp>
      <p:pic>
        <p:nvPicPr>
          <p:cNvPr id="530" name="Google Shape;530;p75"/>
          <p:cNvPicPr preferRelativeResize="0"/>
          <p:nvPr/>
        </p:nvPicPr>
        <p:blipFill>
          <a:blip r:embed="rId4">
            <a:alphaModFix/>
          </a:blip>
          <a:stretch>
            <a:fillRect/>
          </a:stretch>
        </p:blipFill>
        <p:spPr>
          <a:xfrm>
            <a:off x="152400" y="824700"/>
            <a:ext cx="5108750" cy="389943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7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36" name="Google Shape;536;p76"/>
          <p:cNvSpPr txBox="1"/>
          <p:nvPr/>
        </p:nvSpPr>
        <p:spPr>
          <a:xfrm>
            <a:off x="5378250" y="1306800"/>
            <a:ext cx="35370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Our goal with linear regression</a:t>
            </a:r>
            <a:endParaRPr sz="1600">
              <a:solidFill>
                <a:srgbClr val="313131"/>
              </a:solidFill>
            </a:endParaRPr>
          </a:p>
          <a:p>
            <a:pPr indent="0" lvl="0" marL="0" rtl="0" algn="l">
              <a:spcBef>
                <a:spcPts val="0"/>
              </a:spcBef>
              <a:spcAft>
                <a:spcPts val="0"/>
              </a:spcAft>
              <a:buNone/>
            </a:pPr>
            <a:r>
              <a:rPr lang="en" sz="1600">
                <a:solidFill>
                  <a:srgbClr val="313131"/>
                </a:solidFill>
              </a:rPr>
              <a:t>is to </a:t>
            </a:r>
            <a:r>
              <a:rPr b="1" lang="en" sz="1600">
                <a:solidFill>
                  <a:srgbClr val="313131"/>
                </a:solidFill>
              </a:rPr>
              <a:t>minimize the vertical</a:t>
            </a:r>
            <a:endParaRPr b="1" sz="1600">
              <a:solidFill>
                <a:srgbClr val="313131"/>
              </a:solidFill>
            </a:endParaRPr>
          </a:p>
          <a:p>
            <a:pPr indent="0" lvl="0" marL="0" rtl="0" algn="l">
              <a:spcBef>
                <a:spcPts val="0"/>
              </a:spcBef>
              <a:spcAft>
                <a:spcPts val="0"/>
              </a:spcAft>
              <a:buNone/>
            </a:pPr>
            <a:r>
              <a:rPr b="1" lang="en" sz="1600">
                <a:solidFill>
                  <a:srgbClr val="313131"/>
                </a:solidFill>
              </a:rPr>
              <a:t>distance between all the data</a:t>
            </a:r>
            <a:endParaRPr b="1" sz="1600">
              <a:solidFill>
                <a:srgbClr val="313131"/>
              </a:solidFill>
            </a:endParaRPr>
          </a:p>
          <a:p>
            <a:pPr indent="0" lvl="0" marL="0" rtl="0" algn="l">
              <a:spcBef>
                <a:spcPts val="0"/>
              </a:spcBef>
              <a:spcAft>
                <a:spcPts val="0"/>
              </a:spcAft>
              <a:buNone/>
            </a:pPr>
            <a:r>
              <a:rPr b="1" lang="en" sz="1600">
                <a:solidFill>
                  <a:srgbClr val="313131"/>
                </a:solidFill>
              </a:rPr>
              <a:t>points and our line</a:t>
            </a:r>
            <a:r>
              <a:rPr lang="en" sz="1600">
                <a:solidFill>
                  <a:srgbClr val="313131"/>
                </a:solidFill>
              </a:rPr>
              <a:t>.</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So in determining the best line,</a:t>
            </a:r>
            <a:endParaRPr sz="1600">
              <a:solidFill>
                <a:srgbClr val="313131"/>
              </a:solidFill>
            </a:endParaRPr>
          </a:p>
          <a:p>
            <a:pPr indent="0" lvl="0" marL="0" rtl="0" algn="l">
              <a:spcBef>
                <a:spcPts val="0"/>
              </a:spcBef>
              <a:spcAft>
                <a:spcPts val="0"/>
              </a:spcAft>
              <a:buNone/>
            </a:pPr>
            <a:r>
              <a:rPr b="1" lang="en" sz="1600">
                <a:solidFill>
                  <a:srgbClr val="313131"/>
                </a:solidFill>
              </a:rPr>
              <a:t>we are attempting to minimize</a:t>
            </a:r>
            <a:endParaRPr b="1" sz="1600">
              <a:solidFill>
                <a:srgbClr val="313131"/>
              </a:solidFill>
            </a:endParaRPr>
          </a:p>
          <a:p>
            <a:pPr indent="0" lvl="0" marL="0" rtl="0" algn="l">
              <a:spcBef>
                <a:spcPts val="0"/>
              </a:spcBef>
              <a:spcAft>
                <a:spcPts val="0"/>
              </a:spcAft>
              <a:buNone/>
            </a:pPr>
            <a:r>
              <a:rPr b="1" lang="en" sz="1600">
                <a:solidFill>
                  <a:srgbClr val="313131"/>
                </a:solidFill>
              </a:rPr>
              <a:t>the distance between all the</a:t>
            </a:r>
            <a:endParaRPr b="1" sz="1600">
              <a:solidFill>
                <a:srgbClr val="313131"/>
              </a:solidFill>
            </a:endParaRPr>
          </a:p>
          <a:p>
            <a:pPr indent="0" lvl="0" marL="0" rtl="0" algn="l">
              <a:spcBef>
                <a:spcPts val="0"/>
              </a:spcBef>
              <a:spcAft>
                <a:spcPts val="0"/>
              </a:spcAft>
              <a:buNone/>
            </a:pPr>
            <a:r>
              <a:rPr b="1" lang="en" sz="1600">
                <a:solidFill>
                  <a:srgbClr val="313131"/>
                </a:solidFill>
              </a:rPr>
              <a:t>points and their distance to</a:t>
            </a:r>
            <a:endParaRPr b="1" sz="1600">
              <a:solidFill>
                <a:srgbClr val="313131"/>
              </a:solidFill>
            </a:endParaRPr>
          </a:p>
          <a:p>
            <a:pPr indent="0" lvl="0" marL="0" rtl="0" algn="l">
              <a:spcBef>
                <a:spcPts val="0"/>
              </a:spcBef>
              <a:spcAft>
                <a:spcPts val="0"/>
              </a:spcAft>
              <a:buNone/>
            </a:pPr>
            <a:r>
              <a:rPr b="1" lang="en" sz="1600">
                <a:solidFill>
                  <a:srgbClr val="313131"/>
                </a:solidFill>
              </a:rPr>
              <a:t>our line</a:t>
            </a:r>
            <a:r>
              <a:rPr lang="en" sz="1600">
                <a:solidFill>
                  <a:srgbClr val="313131"/>
                </a:solidFill>
              </a:rPr>
              <a:t>.</a:t>
            </a:r>
            <a:endParaRPr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37" name="Google Shape;537;p76"/>
          <p:cNvPicPr preferRelativeResize="0"/>
          <p:nvPr/>
        </p:nvPicPr>
        <p:blipFill>
          <a:blip r:embed="rId4">
            <a:alphaModFix/>
          </a:blip>
          <a:stretch>
            <a:fillRect/>
          </a:stretch>
        </p:blipFill>
        <p:spPr>
          <a:xfrm>
            <a:off x="175925" y="979225"/>
            <a:ext cx="5155250" cy="37433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7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43" name="Google Shape;543;p77"/>
          <p:cNvSpPr txBox="1"/>
          <p:nvPr/>
        </p:nvSpPr>
        <p:spPr>
          <a:xfrm>
            <a:off x="5378250" y="1306800"/>
            <a:ext cx="3537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For example, one of the most</a:t>
            </a:r>
            <a:endParaRPr sz="1600">
              <a:solidFill>
                <a:srgbClr val="313131"/>
              </a:solidFill>
            </a:endParaRPr>
          </a:p>
          <a:p>
            <a:pPr indent="0" lvl="0" marL="0" rtl="0" algn="l">
              <a:spcBef>
                <a:spcPts val="0"/>
              </a:spcBef>
              <a:spcAft>
                <a:spcPts val="0"/>
              </a:spcAft>
              <a:buNone/>
            </a:pPr>
            <a:r>
              <a:rPr lang="en" sz="1600">
                <a:solidFill>
                  <a:srgbClr val="313131"/>
                </a:solidFill>
              </a:rPr>
              <a:t>popular methods is the </a:t>
            </a:r>
            <a:r>
              <a:rPr b="1" lang="en" sz="1600">
                <a:solidFill>
                  <a:srgbClr val="313131"/>
                </a:solidFill>
              </a:rPr>
              <a:t>least</a:t>
            </a:r>
            <a:endParaRPr b="1" sz="1600">
              <a:solidFill>
                <a:srgbClr val="313131"/>
              </a:solidFill>
            </a:endParaRPr>
          </a:p>
          <a:p>
            <a:pPr indent="0" lvl="0" marL="0" rtl="0" algn="l">
              <a:spcBef>
                <a:spcPts val="0"/>
              </a:spcBef>
              <a:spcAft>
                <a:spcPts val="0"/>
              </a:spcAft>
              <a:buNone/>
            </a:pPr>
            <a:r>
              <a:rPr b="1" lang="en" sz="1600">
                <a:solidFill>
                  <a:srgbClr val="313131"/>
                </a:solidFill>
              </a:rPr>
              <a:t>squares method.</a:t>
            </a:r>
            <a:endParaRPr b="1"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Here we have blue data points</a:t>
            </a:r>
            <a:endParaRPr sz="1600">
              <a:solidFill>
                <a:srgbClr val="313131"/>
              </a:solidFill>
            </a:endParaRPr>
          </a:p>
          <a:p>
            <a:pPr indent="0" lvl="0" marL="0" rtl="0" algn="l">
              <a:spcBef>
                <a:spcPts val="0"/>
              </a:spcBef>
              <a:spcAft>
                <a:spcPts val="0"/>
              </a:spcAft>
              <a:buNone/>
            </a:pPr>
            <a:r>
              <a:rPr lang="en" sz="1600">
                <a:solidFill>
                  <a:srgbClr val="313131"/>
                </a:solidFill>
              </a:rPr>
              <a:t>along an x and y axis.</a:t>
            </a:r>
            <a:endParaRPr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44" name="Google Shape;544;p77"/>
          <p:cNvPicPr preferRelativeResize="0"/>
          <p:nvPr/>
        </p:nvPicPr>
        <p:blipFill>
          <a:blip r:embed="rId4">
            <a:alphaModFix/>
          </a:blip>
          <a:stretch>
            <a:fillRect/>
          </a:stretch>
        </p:blipFill>
        <p:spPr>
          <a:xfrm>
            <a:off x="152400" y="824700"/>
            <a:ext cx="5073450" cy="396476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8" name="Shape 548"/>
        <p:cNvGrpSpPr/>
        <p:nvPr/>
      </p:nvGrpSpPr>
      <p:grpSpPr>
        <a:xfrm>
          <a:off x="0" y="0"/>
          <a:ext cx="0" cy="0"/>
          <a:chOff x="0" y="0"/>
          <a:chExt cx="0" cy="0"/>
        </a:xfrm>
      </p:grpSpPr>
      <p:sp>
        <p:nvSpPr>
          <p:cNvPr id="549" name="Google Shape;549;p78"/>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50" name="Google Shape;550;p78"/>
          <p:cNvSpPr txBox="1"/>
          <p:nvPr/>
        </p:nvSpPr>
        <p:spPr>
          <a:xfrm>
            <a:off x="5378250" y="1306800"/>
            <a:ext cx="3537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Now we want to fit a li</a:t>
            </a:r>
            <a:r>
              <a:rPr b="1" lang="en" sz="1600">
                <a:solidFill>
                  <a:srgbClr val="313131"/>
                </a:solidFill>
              </a:rPr>
              <a:t>near</a:t>
            </a:r>
            <a:endParaRPr b="1" sz="1600">
              <a:solidFill>
                <a:srgbClr val="313131"/>
              </a:solidFill>
            </a:endParaRPr>
          </a:p>
          <a:p>
            <a:pPr indent="0" lvl="0" marL="0" rtl="0" algn="l">
              <a:spcBef>
                <a:spcPts val="0"/>
              </a:spcBef>
              <a:spcAft>
                <a:spcPts val="0"/>
              </a:spcAft>
              <a:buNone/>
            </a:pPr>
            <a:r>
              <a:rPr b="1" lang="en" sz="1600">
                <a:solidFill>
                  <a:srgbClr val="313131"/>
                </a:solidFill>
              </a:rPr>
              <a:t>regression line.</a:t>
            </a:r>
            <a:endParaRPr b="1"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The question is, h</a:t>
            </a:r>
            <a:r>
              <a:rPr b="1" lang="en" sz="1600">
                <a:solidFill>
                  <a:srgbClr val="313131"/>
                </a:solidFill>
              </a:rPr>
              <a:t>ow do we</a:t>
            </a:r>
            <a:endParaRPr b="1" sz="1600">
              <a:solidFill>
                <a:srgbClr val="313131"/>
              </a:solidFill>
            </a:endParaRPr>
          </a:p>
          <a:p>
            <a:pPr indent="0" lvl="0" marL="0" rtl="0" algn="l">
              <a:spcBef>
                <a:spcPts val="0"/>
              </a:spcBef>
              <a:spcAft>
                <a:spcPts val="0"/>
              </a:spcAft>
              <a:buNone/>
            </a:pPr>
            <a:r>
              <a:rPr b="1" lang="en" sz="1600">
                <a:solidFill>
                  <a:srgbClr val="313131"/>
                </a:solidFill>
              </a:rPr>
              <a:t>decide which line is the best</a:t>
            </a:r>
            <a:endParaRPr b="1" sz="1600">
              <a:solidFill>
                <a:srgbClr val="313131"/>
              </a:solidFill>
            </a:endParaRPr>
          </a:p>
          <a:p>
            <a:pPr indent="0" lvl="0" marL="0" rtl="0" algn="l">
              <a:spcBef>
                <a:spcPts val="0"/>
              </a:spcBef>
              <a:spcAft>
                <a:spcPts val="0"/>
              </a:spcAft>
              <a:buNone/>
            </a:pPr>
            <a:r>
              <a:rPr b="1" lang="en" sz="1600">
                <a:solidFill>
                  <a:srgbClr val="313131"/>
                </a:solidFill>
              </a:rPr>
              <a:t>fitting one?</a:t>
            </a:r>
            <a:endParaRPr b="1"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51" name="Google Shape;551;p78"/>
          <p:cNvPicPr preferRelativeResize="0"/>
          <p:nvPr/>
        </p:nvPicPr>
        <p:blipFill>
          <a:blip r:embed="rId4">
            <a:alphaModFix/>
          </a:blip>
          <a:stretch>
            <a:fillRect/>
          </a:stretch>
        </p:blipFill>
        <p:spPr>
          <a:xfrm>
            <a:off x="152400" y="824700"/>
            <a:ext cx="5073449" cy="409687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79"/>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57" name="Google Shape;557;p79"/>
          <p:cNvSpPr txBox="1"/>
          <p:nvPr/>
        </p:nvSpPr>
        <p:spPr>
          <a:xfrm>
            <a:off x="5378250" y="1306800"/>
            <a:ext cx="3537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We’ll use the </a:t>
            </a:r>
            <a:r>
              <a:rPr b="1" lang="en" sz="1600">
                <a:solidFill>
                  <a:srgbClr val="313131"/>
                </a:solidFill>
              </a:rPr>
              <a:t>Least Squares</a:t>
            </a:r>
            <a:endParaRPr b="1" sz="1600">
              <a:solidFill>
                <a:srgbClr val="313131"/>
              </a:solidFill>
            </a:endParaRPr>
          </a:p>
          <a:p>
            <a:pPr indent="0" lvl="0" marL="0" rtl="0" algn="l">
              <a:spcBef>
                <a:spcPts val="0"/>
              </a:spcBef>
              <a:spcAft>
                <a:spcPts val="0"/>
              </a:spcAft>
              <a:buNone/>
            </a:pPr>
            <a:r>
              <a:rPr b="1" lang="en" sz="1600">
                <a:solidFill>
                  <a:srgbClr val="313131"/>
                </a:solidFill>
              </a:rPr>
              <a:t>Method,</a:t>
            </a:r>
            <a:r>
              <a:rPr lang="en" sz="1600">
                <a:solidFill>
                  <a:srgbClr val="313131"/>
                </a:solidFill>
              </a:rPr>
              <a:t> which is fitted by</a:t>
            </a:r>
            <a:endParaRPr sz="1600">
              <a:solidFill>
                <a:srgbClr val="313131"/>
              </a:solidFill>
            </a:endParaRPr>
          </a:p>
          <a:p>
            <a:pPr indent="0" lvl="0" marL="0" rtl="0" algn="l">
              <a:spcBef>
                <a:spcPts val="0"/>
              </a:spcBef>
              <a:spcAft>
                <a:spcPts val="0"/>
              </a:spcAft>
              <a:buNone/>
            </a:pPr>
            <a:r>
              <a:rPr b="1" lang="en" sz="1600">
                <a:solidFill>
                  <a:srgbClr val="313131"/>
                </a:solidFill>
              </a:rPr>
              <a:t>minimizing the sum of squares</a:t>
            </a:r>
            <a:endParaRPr b="1" sz="1600">
              <a:solidFill>
                <a:srgbClr val="313131"/>
              </a:solidFill>
            </a:endParaRPr>
          </a:p>
          <a:p>
            <a:pPr indent="0" lvl="0" marL="0" rtl="0" algn="l">
              <a:spcBef>
                <a:spcPts val="0"/>
              </a:spcBef>
              <a:spcAft>
                <a:spcPts val="0"/>
              </a:spcAft>
              <a:buNone/>
            </a:pPr>
            <a:r>
              <a:rPr b="1" lang="en" sz="1600">
                <a:solidFill>
                  <a:srgbClr val="313131"/>
                </a:solidFill>
              </a:rPr>
              <a:t>of the residuals.</a:t>
            </a:r>
            <a:endParaRPr b="1" sz="1600">
              <a:solidFill>
                <a:srgbClr val="313131"/>
              </a:solidFill>
            </a:endParaRPr>
          </a:p>
          <a:p>
            <a:pPr indent="0" lvl="0" marL="0" rtl="0" algn="l">
              <a:spcBef>
                <a:spcPts val="0"/>
              </a:spcBef>
              <a:spcAft>
                <a:spcPts val="0"/>
              </a:spcAft>
              <a:buNone/>
            </a:pPr>
            <a:r>
              <a:t/>
            </a:r>
            <a:endParaRPr b="1" sz="1600">
              <a:solidFill>
                <a:srgbClr val="313131"/>
              </a:solidFill>
            </a:endParaRPr>
          </a:p>
          <a:p>
            <a:pPr indent="0" lvl="0" marL="0" rtl="0" algn="l">
              <a:spcBef>
                <a:spcPts val="0"/>
              </a:spcBef>
              <a:spcAft>
                <a:spcPts val="0"/>
              </a:spcAft>
              <a:buNone/>
            </a:pPr>
            <a:r>
              <a:rPr lang="en" sz="1600">
                <a:solidFill>
                  <a:srgbClr val="313131"/>
                </a:solidFill>
              </a:rPr>
              <a:t>The residuals for an</a:t>
            </a:r>
            <a:endParaRPr sz="1600">
              <a:solidFill>
                <a:srgbClr val="313131"/>
              </a:solidFill>
            </a:endParaRPr>
          </a:p>
          <a:p>
            <a:pPr indent="0" lvl="0" marL="0" rtl="0" algn="l">
              <a:spcBef>
                <a:spcPts val="0"/>
              </a:spcBef>
              <a:spcAft>
                <a:spcPts val="0"/>
              </a:spcAft>
              <a:buNone/>
            </a:pPr>
            <a:r>
              <a:rPr lang="en" sz="1600">
                <a:solidFill>
                  <a:srgbClr val="313131"/>
                </a:solidFill>
              </a:rPr>
              <a:t>observation is the </a:t>
            </a:r>
            <a:r>
              <a:rPr b="1" lang="en" sz="1600">
                <a:solidFill>
                  <a:srgbClr val="313131"/>
                </a:solidFill>
              </a:rPr>
              <a:t>difference</a:t>
            </a:r>
            <a:endParaRPr b="1" sz="1600">
              <a:solidFill>
                <a:srgbClr val="313131"/>
              </a:solidFill>
            </a:endParaRPr>
          </a:p>
          <a:p>
            <a:pPr indent="0" lvl="0" marL="0" rtl="0" algn="l">
              <a:spcBef>
                <a:spcPts val="0"/>
              </a:spcBef>
              <a:spcAft>
                <a:spcPts val="0"/>
              </a:spcAft>
              <a:buNone/>
            </a:pPr>
            <a:r>
              <a:rPr b="1" lang="en" sz="1600">
                <a:solidFill>
                  <a:srgbClr val="313131"/>
                </a:solidFill>
              </a:rPr>
              <a:t>between the observation (the</a:t>
            </a:r>
            <a:endParaRPr b="1" sz="1600">
              <a:solidFill>
                <a:srgbClr val="313131"/>
              </a:solidFill>
            </a:endParaRPr>
          </a:p>
          <a:p>
            <a:pPr indent="0" lvl="0" marL="0" rtl="0" algn="l">
              <a:spcBef>
                <a:spcPts val="0"/>
              </a:spcBef>
              <a:spcAft>
                <a:spcPts val="0"/>
              </a:spcAft>
              <a:buNone/>
            </a:pPr>
            <a:r>
              <a:rPr b="1" lang="en" sz="1600">
                <a:solidFill>
                  <a:srgbClr val="313131"/>
                </a:solidFill>
              </a:rPr>
              <a:t>y-value) and the fitted line.</a:t>
            </a:r>
            <a:endParaRPr b="1"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58" name="Google Shape;558;p79"/>
          <p:cNvPicPr preferRelativeResize="0"/>
          <p:nvPr/>
        </p:nvPicPr>
        <p:blipFill>
          <a:blip r:embed="rId4">
            <a:alphaModFix/>
          </a:blip>
          <a:stretch>
            <a:fillRect/>
          </a:stretch>
        </p:blipFill>
        <p:spPr>
          <a:xfrm>
            <a:off x="152400" y="824700"/>
            <a:ext cx="5073450" cy="380214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p80"/>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64" name="Google Shape;564;p80"/>
          <p:cNvSpPr txBox="1"/>
          <p:nvPr/>
        </p:nvSpPr>
        <p:spPr>
          <a:xfrm>
            <a:off x="361625" y="728125"/>
            <a:ext cx="8512200" cy="11697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term “linearity” in algebra refers to a linear relationship between two or more variables.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If we draw this relationship in a two-dimensional space (between two  variables), we get a straight line.</a:t>
            </a:r>
            <a:endParaRPr sz="1600">
              <a:solidFill>
                <a:srgbClr val="3C4043"/>
              </a:solidFill>
              <a:highlight>
                <a:srgbClr val="FFFFFF"/>
              </a:highlight>
              <a:latin typeface="Roboto"/>
              <a:ea typeface="Roboto"/>
              <a:cs typeface="Roboto"/>
              <a:sym typeface="Roboto"/>
            </a:endParaRPr>
          </a:p>
        </p:txBody>
      </p:sp>
      <p:pic>
        <p:nvPicPr>
          <p:cNvPr id="565" name="Google Shape;565;p80"/>
          <p:cNvPicPr preferRelativeResize="0"/>
          <p:nvPr/>
        </p:nvPicPr>
        <p:blipFill>
          <a:blip r:embed="rId4">
            <a:alphaModFix/>
          </a:blip>
          <a:stretch>
            <a:fillRect/>
          </a:stretch>
        </p:blipFill>
        <p:spPr>
          <a:xfrm>
            <a:off x="1874525" y="2034325"/>
            <a:ext cx="5486400" cy="2857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p81"/>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71" name="Google Shape;571;p81"/>
          <p:cNvSpPr txBox="1"/>
          <p:nvPr/>
        </p:nvSpPr>
        <p:spPr>
          <a:xfrm>
            <a:off x="361625" y="728125"/>
            <a:ext cx="85122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Performs the task to predict a dependent variable (y) based on a  given independent variable (x). So, this regression technique finds  out a linear relationship between x (input) and y (output).</a:t>
            </a:r>
            <a:endParaRPr sz="1600">
              <a:solidFill>
                <a:srgbClr val="3C4043"/>
              </a:solidFill>
              <a:highlight>
                <a:srgbClr val="FFFFFF"/>
              </a:highlight>
              <a:latin typeface="Roboto"/>
              <a:ea typeface="Roboto"/>
              <a:cs typeface="Roboto"/>
              <a:sym typeface="Roboto"/>
            </a:endParaRPr>
          </a:p>
        </p:txBody>
      </p:sp>
      <p:pic>
        <p:nvPicPr>
          <p:cNvPr id="572" name="Google Shape;572;p81"/>
          <p:cNvPicPr preferRelativeResize="0"/>
          <p:nvPr/>
        </p:nvPicPr>
        <p:blipFill>
          <a:blip r:embed="rId4">
            <a:alphaModFix/>
          </a:blip>
          <a:stretch>
            <a:fillRect/>
          </a:stretch>
        </p:blipFill>
        <p:spPr>
          <a:xfrm>
            <a:off x="1874525" y="2034325"/>
            <a:ext cx="5486400" cy="2857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82"/>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578" name="Google Shape;578;p82"/>
          <p:cNvPicPr preferRelativeResize="0"/>
          <p:nvPr/>
        </p:nvPicPr>
        <p:blipFill>
          <a:blip r:embed="rId4">
            <a:alphaModFix/>
          </a:blip>
          <a:stretch>
            <a:fillRect/>
          </a:stretch>
        </p:blipFill>
        <p:spPr>
          <a:xfrm>
            <a:off x="2103050" y="840600"/>
            <a:ext cx="4785504" cy="416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a:t>
            </a:r>
            <a:endParaRPr b="1">
              <a:latin typeface="Roboto"/>
              <a:ea typeface="Roboto"/>
              <a:cs typeface="Roboto"/>
              <a:sym typeface="Roboto"/>
            </a:endParaRPr>
          </a:p>
        </p:txBody>
      </p:sp>
      <p:pic>
        <p:nvPicPr>
          <p:cNvPr id="97" name="Google Shape;97;p20"/>
          <p:cNvPicPr preferRelativeResize="0"/>
          <p:nvPr/>
        </p:nvPicPr>
        <p:blipFill>
          <a:blip r:embed="rId4">
            <a:alphaModFix/>
          </a:blip>
          <a:stretch>
            <a:fillRect/>
          </a:stretch>
        </p:blipFill>
        <p:spPr>
          <a:xfrm>
            <a:off x="1054325" y="672300"/>
            <a:ext cx="7035349" cy="42880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2" name="Shape 582"/>
        <p:cNvGrpSpPr/>
        <p:nvPr/>
      </p:nvGrpSpPr>
      <p:grpSpPr>
        <a:xfrm>
          <a:off x="0" y="0"/>
          <a:ext cx="0" cy="0"/>
          <a:chOff x="0" y="0"/>
          <a:chExt cx="0" cy="0"/>
        </a:xfrm>
      </p:grpSpPr>
      <p:sp>
        <p:nvSpPr>
          <p:cNvPr id="583" name="Google Shape;583;p83"/>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584" name="Google Shape;584;p83"/>
          <p:cNvPicPr preferRelativeResize="0"/>
          <p:nvPr/>
        </p:nvPicPr>
        <p:blipFill>
          <a:blip r:embed="rId4">
            <a:alphaModFix/>
          </a:blip>
          <a:stretch>
            <a:fillRect/>
          </a:stretch>
        </p:blipFill>
        <p:spPr>
          <a:xfrm>
            <a:off x="152400" y="824700"/>
            <a:ext cx="8839200" cy="344149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8" name="Shape 588"/>
        <p:cNvGrpSpPr/>
        <p:nvPr/>
      </p:nvGrpSpPr>
      <p:grpSpPr>
        <a:xfrm>
          <a:off x="0" y="0"/>
          <a:ext cx="0" cy="0"/>
          <a:chOff x="0" y="0"/>
          <a:chExt cx="0" cy="0"/>
        </a:xfrm>
      </p:grpSpPr>
      <p:sp>
        <p:nvSpPr>
          <p:cNvPr id="589" name="Google Shape;589;p84"/>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590" name="Google Shape;590;p84"/>
          <p:cNvPicPr preferRelativeResize="0"/>
          <p:nvPr/>
        </p:nvPicPr>
        <p:blipFill>
          <a:blip r:embed="rId4">
            <a:alphaModFix/>
          </a:blip>
          <a:stretch>
            <a:fillRect/>
          </a:stretch>
        </p:blipFill>
        <p:spPr>
          <a:xfrm>
            <a:off x="2362638" y="1536113"/>
            <a:ext cx="3319970" cy="1286813"/>
          </a:xfrm>
          <a:prstGeom prst="rect">
            <a:avLst/>
          </a:prstGeom>
          <a:noFill/>
          <a:ln>
            <a:noFill/>
          </a:ln>
        </p:spPr>
      </p:pic>
      <p:pic>
        <p:nvPicPr>
          <p:cNvPr id="591" name="Google Shape;591;p84"/>
          <p:cNvPicPr preferRelativeResize="0"/>
          <p:nvPr/>
        </p:nvPicPr>
        <p:blipFill>
          <a:blip r:embed="rId5">
            <a:alphaModFix/>
          </a:blip>
          <a:stretch>
            <a:fillRect/>
          </a:stretch>
        </p:blipFill>
        <p:spPr>
          <a:xfrm>
            <a:off x="3132025" y="3140663"/>
            <a:ext cx="1781175" cy="4667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5" name="Shape 595"/>
        <p:cNvGrpSpPr/>
        <p:nvPr/>
      </p:nvGrpSpPr>
      <p:grpSpPr>
        <a:xfrm>
          <a:off x="0" y="0"/>
          <a:ext cx="0" cy="0"/>
          <a:chOff x="0" y="0"/>
          <a:chExt cx="0" cy="0"/>
        </a:xfrm>
      </p:grpSpPr>
      <p:sp>
        <p:nvSpPr>
          <p:cNvPr id="596" name="Google Shape;596;p85"/>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597" name="Google Shape;597;p85"/>
          <p:cNvPicPr preferRelativeResize="0"/>
          <p:nvPr/>
        </p:nvPicPr>
        <p:blipFill rotWithShape="1">
          <a:blip r:embed="rId4">
            <a:alphaModFix/>
          </a:blip>
          <a:srcRect b="6138" l="6247" r="8289" t="11244"/>
          <a:stretch/>
        </p:blipFill>
        <p:spPr>
          <a:xfrm>
            <a:off x="453738" y="3471050"/>
            <a:ext cx="2884700" cy="1229625"/>
          </a:xfrm>
          <a:prstGeom prst="rect">
            <a:avLst/>
          </a:prstGeom>
          <a:noFill/>
          <a:ln>
            <a:noFill/>
          </a:ln>
        </p:spPr>
      </p:pic>
      <p:pic>
        <p:nvPicPr>
          <p:cNvPr id="598" name="Google Shape;598;p85"/>
          <p:cNvPicPr preferRelativeResize="0"/>
          <p:nvPr/>
        </p:nvPicPr>
        <p:blipFill rotWithShape="1">
          <a:blip r:embed="rId5">
            <a:alphaModFix/>
          </a:blip>
          <a:srcRect b="-6110" l="4640" r="-4640" t="6109"/>
          <a:stretch/>
        </p:blipFill>
        <p:spPr>
          <a:xfrm>
            <a:off x="4435325" y="754250"/>
            <a:ext cx="4511075" cy="1541477"/>
          </a:xfrm>
          <a:prstGeom prst="rect">
            <a:avLst/>
          </a:prstGeom>
          <a:noFill/>
          <a:ln>
            <a:noFill/>
          </a:ln>
        </p:spPr>
      </p:pic>
      <p:sp>
        <p:nvSpPr>
          <p:cNvPr id="599" name="Google Shape;599;p85"/>
          <p:cNvSpPr txBox="1"/>
          <p:nvPr/>
        </p:nvSpPr>
        <p:spPr>
          <a:xfrm>
            <a:off x="-1" y="2571750"/>
            <a:ext cx="4003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We find the slope (m) which will give us the least error. Mathematically, we can do that by finding the point where the derivative of the loss (SSE) is 0. </a:t>
            </a:r>
            <a:endParaRPr sz="1300"/>
          </a:p>
        </p:txBody>
      </p:sp>
      <p:pic>
        <p:nvPicPr>
          <p:cNvPr id="600" name="Google Shape;600;p85"/>
          <p:cNvPicPr preferRelativeResize="0"/>
          <p:nvPr/>
        </p:nvPicPr>
        <p:blipFill>
          <a:blip r:embed="rId6">
            <a:alphaModFix/>
          </a:blip>
          <a:stretch>
            <a:fillRect/>
          </a:stretch>
        </p:blipFill>
        <p:spPr>
          <a:xfrm>
            <a:off x="4003875" y="2662500"/>
            <a:ext cx="5023224" cy="2038175"/>
          </a:xfrm>
          <a:prstGeom prst="rect">
            <a:avLst/>
          </a:prstGeom>
          <a:noFill/>
          <a:ln>
            <a:noFill/>
          </a:ln>
        </p:spPr>
      </p:pic>
      <p:pic>
        <p:nvPicPr>
          <p:cNvPr id="601" name="Google Shape;601;p85"/>
          <p:cNvPicPr preferRelativeResize="0"/>
          <p:nvPr/>
        </p:nvPicPr>
        <p:blipFill>
          <a:blip r:embed="rId7">
            <a:alphaModFix/>
          </a:blip>
          <a:stretch>
            <a:fillRect/>
          </a:stretch>
        </p:blipFill>
        <p:spPr>
          <a:xfrm>
            <a:off x="270325" y="672300"/>
            <a:ext cx="3251525" cy="182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5" name="Shape 605"/>
        <p:cNvGrpSpPr/>
        <p:nvPr/>
      </p:nvGrpSpPr>
      <p:grpSpPr>
        <a:xfrm>
          <a:off x="0" y="0"/>
          <a:ext cx="0" cy="0"/>
          <a:chOff x="0" y="0"/>
          <a:chExt cx="0" cy="0"/>
        </a:xfrm>
      </p:grpSpPr>
      <p:sp>
        <p:nvSpPr>
          <p:cNvPr id="606" name="Google Shape;606;p8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Gradient Descent</a:t>
            </a:r>
            <a:endParaRPr b="1">
              <a:latin typeface="Roboto"/>
              <a:ea typeface="Roboto"/>
              <a:cs typeface="Roboto"/>
              <a:sym typeface="Roboto"/>
            </a:endParaRPr>
          </a:p>
        </p:txBody>
      </p:sp>
      <p:pic>
        <p:nvPicPr>
          <p:cNvPr id="607" name="Google Shape;607;p86"/>
          <p:cNvPicPr preferRelativeResize="0"/>
          <p:nvPr/>
        </p:nvPicPr>
        <p:blipFill>
          <a:blip r:embed="rId4">
            <a:alphaModFix/>
          </a:blip>
          <a:stretch>
            <a:fillRect/>
          </a:stretch>
        </p:blipFill>
        <p:spPr>
          <a:xfrm>
            <a:off x="443400" y="566568"/>
            <a:ext cx="8257200" cy="41286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sp>
        <p:nvSpPr>
          <p:cNvPr id="612" name="Google Shape;612;p8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13" name="Google Shape;613;p87"/>
          <p:cNvSpPr txBox="1"/>
          <p:nvPr/>
        </p:nvSpPr>
        <p:spPr>
          <a:xfrm>
            <a:off x="361625" y="728125"/>
            <a:ext cx="4028100" cy="3668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Regression is a task when a model attempts to predict continuous values (unlike categorical values, which is classification) so we need evaluation metrics designed for continuous values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b="1" lang="en" sz="1600">
                <a:solidFill>
                  <a:srgbClr val="3C4043"/>
                </a:solidFill>
                <a:highlight>
                  <a:srgbClr val="FFFFFF"/>
                </a:highlight>
                <a:latin typeface="Roboto"/>
                <a:ea typeface="Roboto"/>
                <a:cs typeface="Roboto"/>
                <a:sym typeface="Roboto"/>
              </a:rPr>
              <a:t>Example:</a:t>
            </a:r>
            <a:endParaRPr b="1"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Attempting to predict the price of a house given its features is a regression task.</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Attempting to predict the country a house is in given its features would be a classification task.</a:t>
            </a:r>
            <a:endParaRPr sz="1600">
              <a:solidFill>
                <a:srgbClr val="3C4043"/>
              </a:solidFill>
              <a:highlight>
                <a:srgbClr val="FFFFFF"/>
              </a:highlight>
              <a:latin typeface="Roboto"/>
              <a:ea typeface="Roboto"/>
              <a:cs typeface="Roboto"/>
              <a:sym typeface="Roboto"/>
            </a:endParaRPr>
          </a:p>
        </p:txBody>
      </p:sp>
      <p:sp>
        <p:nvSpPr>
          <p:cNvPr id="614" name="Google Shape;614;p87"/>
          <p:cNvSpPr txBox="1"/>
          <p:nvPr/>
        </p:nvSpPr>
        <p:spPr>
          <a:xfrm>
            <a:off x="4845400" y="728125"/>
            <a:ext cx="4028100" cy="155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Let’s discuss some of the most common evaluation metrics for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Mean Absolute Error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Mean Squared Error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Root Mean Square Error</a:t>
            </a:r>
            <a:endParaRPr sz="1600">
              <a:solidFill>
                <a:srgbClr val="3C4043"/>
              </a:solidFill>
              <a:highlight>
                <a:srgbClr val="FFFFFF"/>
              </a:highlight>
              <a:latin typeface="Roboto"/>
              <a:ea typeface="Roboto"/>
              <a:cs typeface="Roboto"/>
              <a:sym typeface="Roboto"/>
            </a:endParaRPr>
          </a:p>
        </p:txBody>
      </p:sp>
      <p:sp>
        <p:nvSpPr>
          <p:cNvPr id="615" name="Google Shape;615;p87"/>
          <p:cNvSpPr/>
          <p:nvPr/>
        </p:nvSpPr>
        <p:spPr>
          <a:xfrm>
            <a:off x="5667750" y="2578900"/>
            <a:ext cx="2149800" cy="1466100"/>
          </a:xfrm>
          <a:prstGeom prst="wedgeRectCallout">
            <a:avLst>
              <a:gd fmla="val -55530" name="adj1"/>
              <a:gd fmla="val -7365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These will be discussed on Day 3 of ML – which is focused on evaluation metrics!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9" name="Shape 619"/>
        <p:cNvGrpSpPr/>
        <p:nvPr/>
      </p:nvGrpSpPr>
      <p:grpSpPr>
        <a:xfrm>
          <a:off x="0" y="0"/>
          <a:ext cx="0" cy="0"/>
          <a:chOff x="0" y="0"/>
          <a:chExt cx="0" cy="0"/>
        </a:xfrm>
      </p:grpSpPr>
      <p:sp>
        <p:nvSpPr>
          <p:cNvPr id="620" name="Google Shape;620;p88"/>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21" name="Google Shape;621;p88"/>
          <p:cNvSpPr txBox="1"/>
          <p:nvPr/>
        </p:nvSpPr>
        <p:spPr>
          <a:xfrm>
            <a:off x="361625" y="728125"/>
            <a:ext cx="3730800" cy="204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Mean Absolute Error (MAE)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mean of the absolute value of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Easy to understand</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MAE won’t punish large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We want our error metrics to account for these!</a:t>
            </a:r>
            <a:endParaRPr sz="1600">
              <a:solidFill>
                <a:srgbClr val="3C4043"/>
              </a:solidFill>
              <a:highlight>
                <a:srgbClr val="FFFFFF"/>
              </a:highlight>
              <a:latin typeface="Roboto"/>
              <a:ea typeface="Roboto"/>
              <a:cs typeface="Roboto"/>
              <a:sym typeface="Roboto"/>
            </a:endParaRPr>
          </a:p>
        </p:txBody>
      </p:sp>
      <p:pic>
        <p:nvPicPr>
          <p:cNvPr id="622" name="Google Shape;622;p88"/>
          <p:cNvPicPr preferRelativeResize="0"/>
          <p:nvPr/>
        </p:nvPicPr>
        <p:blipFill>
          <a:blip r:embed="rId4">
            <a:alphaModFix/>
          </a:blip>
          <a:stretch>
            <a:fillRect/>
          </a:stretch>
        </p:blipFill>
        <p:spPr>
          <a:xfrm>
            <a:off x="3950050" y="824700"/>
            <a:ext cx="5041551" cy="3484750"/>
          </a:xfrm>
          <a:prstGeom prst="rect">
            <a:avLst/>
          </a:prstGeom>
          <a:noFill/>
          <a:ln>
            <a:noFill/>
          </a:ln>
        </p:spPr>
      </p:pic>
      <p:pic>
        <p:nvPicPr>
          <p:cNvPr id="623" name="Google Shape;623;p88"/>
          <p:cNvPicPr preferRelativeResize="0"/>
          <p:nvPr/>
        </p:nvPicPr>
        <p:blipFill>
          <a:blip r:embed="rId5">
            <a:alphaModFix/>
          </a:blip>
          <a:stretch>
            <a:fillRect/>
          </a:stretch>
        </p:blipFill>
        <p:spPr>
          <a:xfrm>
            <a:off x="775866" y="3179050"/>
            <a:ext cx="2393774" cy="1700125"/>
          </a:xfrm>
          <a:prstGeom prst="rect">
            <a:avLst/>
          </a:prstGeom>
          <a:noFill/>
          <a:ln>
            <a:noFill/>
          </a:ln>
        </p:spPr>
      </p:pic>
      <p:cxnSp>
        <p:nvCxnSpPr>
          <p:cNvPr id="624" name="Google Shape;624;p88"/>
          <p:cNvCxnSpPr>
            <a:endCxn id="623" idx="3"/>
          </p:cNvCxnSpPr>
          <p:nvPr/>
        </p:nvCxnSpPr>
        <p:spPr>
          <a:xfrm flipH="1">
            <a:off x="3169640" y="3906413"/>
            <a:ext cx="859800" cy="12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8" name="Shape 628"/>
        <p:cNvGrpSpPr/>
        <p:nvPr/>
      </p:nvGrpSpPr>
      <p:grpSpPr>
        <a:xfrm>
          <a:off x="0" y="0"/>
          <a:ext cx="0" cy="0"/>
          <a:chOff x="0" y="0"/>
          <a:chExt cx="0" cy="0"/>
        </a:xfrm>
      </p:grpSpPr>
      <p:sp>
        <p:nvSpPr>
          <p:cNvPr id="629" name="Google Shape;629;p89"/>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30" name="Google Shape;630;p89"/>
          <p:cNvPicPr preferRelativeResize="0"/>
          <p:nvPr/>
        </p:nvPicPr>
        <p:blipFill>
          <a:blip r:embed="rId4">
            <a:alphaModFix/>
          </a:blip>
          <a:stretch>
            <a:fillRect/>
          </a:stretch>
        </p:blipFill>
        <p:spPr>
          <a:xfrm>
            <a:off x="152400" y="824700"/>
            <a:ext cx="8839200" cy="401781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p90"/>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36" name="Google Shape;636;p90"/>
          <p:cNvPicPr preferRelativeResize="0"/>
          <p:nvPr/>
        </p:nvPicPr>
        <p:blipFill>
          <a:blip r:embed="rId4">
            <a:alphaModFix/>
          </a:blip>
          <a:stretch>
            <a:fillRect/>
          </a:stretch>
        </p:blipFill>
        <p:spPr>
          <a:xfrm>
            <a:off x="2261538" y="803525"/>
            <a:ext cx="4620916" cy="4166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0" name="Shape 640"/>
        <p:cNvGrpSpPr/>
        <p:nvPr/>
      </p:nvGrpSpPr>
      <p:grpSpPr>
        <a:xfrm>
          <a:off x="0" y="0"/>
          <a:ext cx="0" cy="0"/>
          <a:chOff x="0" y="0"/>
          <a:chExt cx="0" cy="0"/>
        </a:xfrm>
      </p:grpSpPr>
      <p:sp>
        <p:nvSpPr>
          <p:cNvPr id="641" name="Google Shape;641;p91"/>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42" name="Google Shape;642;p91"/>
          <p:cNvSpPr txBox="1"/>
          <p:nvPr/>
        </p:nvSpPr>
        <p:spPr>
          <a:xfrm>
            <a:off x="361625" y="728125"/>
            <a:ext cx="4028100" cy="180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Mean Squared Error (MSE)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mean of the squared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Larger errors are noted more than with MAE, making MSE more popular.</a:t>
            </a:r>
            <a:endParaRPr sz="1600">
              <a:solidFill>
                <a:srgbClr val="3C4043"/>
              </a:solidFill>
              <a:highlight>
                <a:srgbClr val="FFFFFF"/>
              </a:highlight>
              <a:latin typeface="Roboto"/>
              <a:ea typeface="Roboto"/>
              <a:cs typeface="Roboto"/>
              <a:sym typeface="Roboto"/>
            </a:endParaRPr>
          </a:p>
        </p:txBody>
      </p:sp>
      <p:pic>
        <p:nvPicPr>
          <p:cNvPr id="643" name="Google Shape;643;p91"/>
          <p:cNvPicPr preferRelativeResize="0"/>
          <p:nvPr/>
        </p:nvPicPr>
        <p:blipFill>
          <a:blip r:embed="rId4">
            <a:alphaModFix/>
          </a:blip>
          <a:stretch>
            <a:fillRect/>
          </a:stretch>
        </p:blipFill>
        <p:spPr>
          <a:xfrm>
            <a:off x="634575" y="2507525"/>
            <a:ext cx="5312926" cy="22640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7" name="Shape 647"/>
        <p:cNvGrpSpPr/>
        <p:nvPr/>
      </p:nvGrpSpPr>
      <p:grpSpPr>
        <a:xfrm>
          <a:off x="0" y="0"/>
          <a:ext cx="0" cy="0"/>
          <a:chOff x="0" y="0"/>
          <a:chExt cx="0" cy="0"/>
        </a:xfrm>
      </p:grpSpPr>
      <p:sp>
        <p:nvSpPr>
          <p:cNvPr id="648" name="Google Shape;648;p92"/>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49" name="Google Shape;649;p92"/>
          <p:cNvPicPr preferRelativeResize="0"/>
          <p:nvPr/>
        </p:nvPicPr>
        <p:blipFill>
          <a:blip r:embed="rId4">
            <a:alphaModFix/>
          </a:blip>
          <a:stretch>
            <a:fillRect/>
          </a:stretch>
        </p:blipFill>
        <p:spPr>
          <a:xfrm>
            <a:off x="710775" y="814100"/>
            <a:ext cx="8036200" cy="3821875"/>
          </a:xfrm>
          <a:prstGeom prst="rect">
            <a:avLst/>
          </a:prstGeom>
          <a:noFill/>
          <a:ln>
            <a:noFill/>
          </a:ln>
        </p:spPr>
      </p:pic>
      <p:sp>
        <p:nvSpPr>
          <p:cNvPr id="650" name="Google Shape;650;p92"/>
          <p:cNvSpPr/>
          <p:nvPr/>
        </p:nvSpPr>
        <p:spPr>
          <a:xfrm>
            <a:off x="6717875" y="1627850"/>
            <a:ext cx="2149800" cy="943800"/>
          </a:xfrm>
          <a:prstGeom prst="wedgeRectCallout">
            <a:avLst>
              <a:gd fmla="val -81337" name="adj1"/>
              <a:gd fmla="val 5601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These formulas can be coded up to determine an iterative way to print out the MSE.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much do you think this house costs? </a:t>
            </a:r>
            <a:endParaRPr b="1">
              <a:latin typeface="Roboto"/>
              <a:ea typeface="Roboto"/>
              <a:cs typeface="Roboto"/>
              <a:sym typeface="Roboto"/>
            </a:endParaRPr>
          </a:p>
        </p:txBody>
      </p:sp>
      <p:pic>
        <p:nvPicPr>
          <p:cNvPr id="103" name="Google Shape;103;p21"/>
          <p:cNvPicPr preferRelativeResize="0"/>
          <p:nvPr/>
        </p:nvPicPr>
        <p:blipFill>
          <a:blip r:embed="rId4">
            <a:alphaModFix/>
          </a:blip>
          <a:stretch>
            <a:fillRect/>
          </a:stretch>
        </p:blipFill>
        <p:spPr>
          <a:xfrm>
            <a:off x="1340175" y="672300"/>
            <a:ext cx="6251126" cy="4166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4" name="Shape 654"/>
        <p:cNvGrpSpPr/>
        <p:nvPr/>
      </p:nvGrpSpPr>
      <p:grpSpPr>
        <a:xfrm>
          <a:off x="0" y="0"/>
          <a:ext cx="0" cy="0"/>
          <a:chOff x="0" y="0"/>
          <a:chExt cx="0" cy="0"/>
        </a:xfrm>
      </p:grpSpPr>
      <p:sp>
        <p:nvSpPr>
          <p:cNvPr id="655" name="Google Shape;655;p93"/>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56" name="Google Shape;656;p93"/>
          <p:cNvPicPr preferRelativeResize="0"/>
          <p:nvPr/>
        </p:nvPicPr>
        <p:blipFill>
          <a:blip r:embed="rId4">
            <a:alphaModFix/>
          </a:blip>
          <a:stretch>
            <a:fillRect/>
          </a:stretch>
        </p:blipFill>
        <p:spPr>
          <a:xfrm>
            <a:off x="2313500" y="780250"/>
            <a:ext cx="4476750" cy="4133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0" name="Shape 660"/>
        <p:cNvGrpSpPr/>
        <p:nvPr/>
      </p:nvGrpSpPr>
      <p:grpSpPr>
        <a:xfrm>
          <a:off x="0" y="0"/>
          <a:ext cx="0" cy="0"/>
          <a:chOff x="0" y="0"/>
          <a:chExt cx="0" cy="0"/>
        </a:xfrm>
      </p:grpSpPr>
      <p:sp>
        <p:nvSpPr>
          <p:cNvPr id="661" name="Google Shape;661;p94"/>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62" name="Google Shape;662;p94"/>
          <p:cNvSpPr txBox="1"/>
          <p:nvPr/>
        </p:nvSpPr>
        <p:spPr>
          <a:xfrm>
            <a:off x="361625" y="728125"/>
            <a:ext cx="4028100" cy="303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Root Mean Square Error (RMSE)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root of the  mean of the squared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Most popular (has same units as 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Common question: “Is this value of RMSE good?”</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Context is everything!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 RMSE of $10 is fantastic for predicting the price of a house, but horrible for predicting the price of a candy bar!</a:t>
            </a:r>
            <a:endParaRPr sz="1600">
              <a:solidFill>
                <a:srgbClr val="3C4043"/>
              </a:solidFill>
              <a:highlight>
                <a:srgbClr val="FFFFFF"/>
              </a:highlight>
              <a:latin typeface="Roboto"/>
              <a:ea typeface="Roboto"/>
              <a:cs typeface="Roboto"/>
              <a:sym typeface="Roboto"/>
            </a:endParaRPr>
          </a:p>
        </p:txBody>
      </p:sp>
      <p:pic>
        <p:nvPicPr>
          <p:cNvPr descr="Science Cat - Linear Regression i have no idea what i am doing" id="663" name="Google Shape;663;p94"/>
          <p:cNvPicPr preferRelativeResize="0"/>
          <p:nvPr/>
        </p:nvPicPr>
        <p:blipFill>
          <a:blip r:embed="rId4">
            <a:alphaModFix/>
          </a:blip>
          <a:stretch>
            <a:fillRect/>
          </a:stretch>
        </p:blipFill>
        <p:spPr>
          <a:xfrm>
            <a:off x="5075150" y="672300"/>
            <a:ext cx="3079825" cy="407624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7" name="Shape 667"/>
        <p:cNvGrpSpPr/>
        <p:nvPr/>
      </p:nvGrpSpPr>
      <p:grpSpPr>
        <a:xfrm>
          <a:off x="0" y="0"/>
          <a:ext cx="0" cy="0"/>
          <a:chOff x="0" y="0"/>
          <a:chExt cx="0" cy="0"/>
        </a:xfrm>
      </p:grpSpPr>
      <p:sp>
        <p:nvSpPr>
          <p:cNvPr id="668" name="Google Shape;668;p95"/>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69" name="Google Shape;669;p95"/>
          <p:cNvPicPr preferRelativeResize="0"/>
          <p:nvPr/>
        </p:nvPicPr>
        <p:blipFill>
          <a:blip r:embed="rId4">
            <a:alphaModFix/>
          </a:blip>
          <a:stretch>
            <a:fillRect/>
          </a:stretch>
        </p:blipFill>
        <p:spPr>
          <a:xfrm>
            <a:off x="533400" y="748500"/>
            <a:ext cx="8247275" cy="3874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3" name="Shape 673"/>
        <p:cNvGrpSpPr/>
        <p:nvPr/>
      </p:nvGrpSpPr>
      <p:grpSpPr>
        <a:xfrm>
          <a:off x="0" y="0"/>
          <a:ext cx="0" cy="0"/>
          <a:chOff x="0" y="0"/>
          <a:chExt cx="0" cy="0"/>
        </a:xfrm>
      </p:grpSpPr>
      <p:sp>
        <p:nvSpPr>
          <p:cNvPr id="674" name="Google Shape;674;p9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Linear Regression Assumptions</a:t>
            </a:r>
            <a:endParaRPr b="1">
              <a:latin typeface="Roboto"/>
              <a:ea typeface="Roboto"/>
              <a:cs typeface="Roboto"/>
              <a:sym typeface="Roboto"/>
            </a:endParaRPr>
          </a:p>
        </p:txBody>
      </p:sp>
      <p:sp>
        <p:nvSpPr>
          <p:cNvPr id="675" name="Google Shape;675;p96"/>
          <p:cNvSpPr txBox="1"/>
          <p:nvPr/>
        </p:nvSpPr>
        <p:spPr>
          <a:xfrm>
            <a:off x="619125" y="1063625"/>
            <a:ext cx="6651600" cy="3140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Linearity - there is a linear relationship between the independent variables (input) and dependent variable (output)</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Normality - the residuals/errors are normally distributed</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No multicollinearity - the predictor variables are not correlated</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 sz="2400">
                <a:latin typeface="Roboto"/>
                <a:ea typeface="Roboto"/>
                <a:cs typeface="Roboto"/>
                <a:sym typeface="Roboto"/>
              </a:rPr>
              <a:t>Homoscedasticity - equality of variance</a:t>
            </a:r>
            <a:endParaRPr sz="2400">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9" name="Shape 679"/>
        <p:cNvGrpSpPr/>
        <p:nvPr/>
      </p:nvGrpSpPr>
      <p:grpSpPr>
        <a:xfrm>
          <a:off x="0" y="0"/>
          <a:ext cx="0" cy="0"/>
          <a:chOff x="0" y="0"/>
          <a:chExt cx="0" cy="0"/>
        </a:xfrm>
      </p:grpSpPr>
      <p:sp>
        <p:nvSpPr>
          <p:cNvPr id="680" name="Google Shape;680;p9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Linear Regression Assumptions</a:t>
            </a:r>
            <a:endParaRPr b="1">
              <a:latin typeface="Roboto"/>
              <a:ea typeface="Roboto"/>
              <a:cs typeface="Roboto"/>
              <a:sym typeface="Roboto"/>
            </a:endParaRPr>
          </a:p>
        </p:txBody>
      </p:sp>
      <p:pic>
        <p:nvPicPr>
          <p:cNvPr id="681" name="Google Shape;681;p97"/>
          <p:cNvPicPr preferRelativeResize="0"/>
          <p:nvPr/>
        </p:nvPicPr>
        <p:blipFill>
          <a:blip r:embed="rId4">
            <a:alphaModFix/>
          </a:blip>
          <a:stretch>
            <a:fillRect/>
          </a:stretch>
        </p:blipFill>
        <p:spPr>
          <a:xfrm>
            <a:off x="871825" y="672300"/>
            <a:ext cx="7400355" cy="4166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5" name="Shape 685"/>
        <p:cNvGrpSpPr/>
        <p:nvPr/>
      </p:nvGrpSpPr>
      <p:grpSpPr>
        <a:xfrm>
          <a:off x="0" y="0"/>
          <a:ext cx="0" cy="0"/>
          <a:chOff x="0" y="0"/>
          <a:chExt cx="0" cy="0"/>
        </a:xfrm>
      </p:grpSpPr>
      <p:sp>
        <p:nvSpPr>
          <p:cNvPr id="686" name="Google Shape;686;p9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b="1" lang="en">
                <a:latin typeface="Roboto"/>
                <a:ea typeface="Roboto"/>
                <a:cs typeface="Roboto"/>
                <a:sym typeface="Roboto"/>
              </a:rPr>
              <a:t>Linear Regression </a:t>
            </a:r>
            <a:r>
              <a:rPr b="1" lang="en" u="sng">
                <a:solidFill>
                  <a:schemeClr val="hlink"/>
                </a:solidFill>
                <a:latin typeface="Roboto"/>
                <a:ea typeface="Roboto"/>
                <a:cs typeface="Roboto"/>
                <a:sym typeface="Roboto"/>
                <a:hlinkClick r:id="rId4"/>
              </a:rPr>
              <a:t>Code</a:t>
            </a:r>
            <a:r>
              <a:rPr b="1" lang="en">
                <a:latin typeface="Roboto"/>
                <a:ea typeface="Roboto"/>
                <a:cs typeface="Roboto"/>
                <a:sym typeface="Roboto"/>
              </a:rPr>
              <a:t> Example and Project</a:t>
            </a:r>
            <a:endParaRPr b="1">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99"/>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Group Presentations</a:t>
            </a:r>
            <a:endParaRPr b="1">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5" name="Shape 695"/>
        <p:cNvGrpSpPr/>
        <p:nvPr/>
      </p:nvGrpSpPr>
      <p:grpSpPr>
        <a:xfrm>
          <a:off x="0" y="0"/>
          <a:ext cx="0" cy="0"/>
          <a:chOff x="0" y="0"/>
          <a:chExt cx="0" cy="0"/>
        </a:xfrm>
      </p:grpSpPr>
      <p:sp>
        <p:nvSpPr>
          <p:cNvPr id="696" name="Google Shape;696;p100"/>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Thank you :) </a:t>
            </a:r>
            <a:endParaRPr b="1">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much do you think this house costs? </a:t>
            </a:r>
            <a:endParaRPr b="1">
              <a:latin typeface="Roboto"/>
              <a:ea typeface="Roboto"/>
              <a:cs typeface="Roboto"/>
              <a:sym typeface="Roboto"/>
            </a:endParaRPr>
          </a:p>
        </p:txBody>
      </p:sp>
      <p:pic>
        <p:nvPicPr>
          <p:cNvPr id="109" name="Google Shape;109;p22"/>
          <p:cNvPicPr preferRelativeResize="0"/>
          <p:nvPr/>
        </p:nvPicPr>
        <p:blipFill>
          <a:blip r:embed="rId4">
            <a:alphaModFix/>
          </a:blip>
          <a:stretch>
            <a:fillRect/>
          </a:stretch>
        </p:blipFill>
        <p:spPr>
          <a:xfrm>
            <a:off x="1432638" y="739850"/>
            <a:ext cx="6278723" cy="41663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